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7" r:id="rId4"/>
    <p:sldId id="258" r:id="rId5"/>
    <p:sldId id="266" r:id="rId6"/>
    <p:sldId id="268" r:id="rId7"/>
    <p:sldId id="306" r:id="rId8"/>
    <p:sldId id="269" r:id="rId9"/>
    <p:sldId id="270" r:id="rId10"/>
    <p:sldId id="273" r:id="rId11"/>
    <p:sldId id="274" r:id="rId12"/>
    <p:sldId id="275" r:id="rId13"/>
    <p:sldId id="276" r:id="rId14"/>
    <p:sldId id="277" r:id="rId15"/>
    <p:sldId id="278" r:id="rId16"/>
    <p:sldId id="279" r:id="rId17"/>
    <p:sldId id="280" r:id="rId18"/>
    <p:sldId id="281" r:id="rId19"/>
    <p:sldId id="283" r:id="rId20"/>
    <p:sldId id="282" r:id="rId21"/>
    <p:sldId id="284" r:id="rId22"/>
    <p:sldId id="285" r:id="rId23"/>
    <p:sldId id="286" r:id="rId24"/>
    <p:sldId id="287" r:id="rId25"/>
    <p:sldId id="288" r:id="rId26"/>
    <p:sldId id="295" r:id="rId27"/>
    <p:sldId id="289" r:id="rId28"/>
    <p:sldId id="305" r:id="rId29"/>
    <p:sldId id="290" r:id="rId30"/>
    <p:sldId id="291" r:id="rId31"/>
    <p:sldId id="292" r:id="rId32"/>
    <p:sldId id="293" r:id="rId33"/>
    <p:sldId id="294" r:id="rId34"/>
    <p:sldId id="302" r:id="rId35"/>
    <p:sldId id="296" r:id="rId36"/>
    <p:sldId id="303" r:id="rId37"/>
    <p:sldId id="304" r:id="rId38"/>
    <p:sldId id="298" r:id="rId39"/>
    <p:sldId id="297" r:id="rId40"/>
    <p:sldId id="299" r:id="rId41"/>
    <p:sldId id="300" r:id="rId42"/>
    <p:sldId id="301" r:id="rId4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16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102" y="4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6AADA-E69A-40A6-B31F-1D8265244ECC}" type="datetimeFigureOut">
              <a:rPr lang="ko-KR" altLang="en-US" smtClean="0"/>
              <a:t>2023-04-19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BDEE71-3C67-4A3D-ADE5-06A743F9AC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80288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6AADA-E69A-40A6-B31F-1D8265244ECC}" type="datetimeFigureOut">
              <a:rPr lang="ko-KR" altLang="en-US" smtClean="0"/>
              <a:t>2023-04-19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BDEE71-3C67-4A3D-ADE5-06A743F9AC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82299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6AADA-E69A-40A6-B31F-1D8265244ECC}" type="datetimeFigureOut">
              <a:rPr lang="ko-KR" altLang="en-US" smtClean="0"/>
              <a:t>2023-04-19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BDEE71-3C67-4A3D-ADE5-06A743F9AC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93763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6AADA-E69A-40A6-B31F-1D8265244ECC}" type="datetimeFigureOut">
              <a:rPr lang="ko-KR" altLang="en-US" smtClean="0"/>
              <a:t>2023-04-19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BDEE71-3C67-4A3D-ADE5-06A743F9AC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00580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6AADA-E69A-40A6-B31F-1D8265244ECC}" type="datetimeFigureOut">
              <a:rPr lang="ko-KR" altLang="en-US" smtClean="0"/>
              <a:t>2023-04-19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BDEE71-3C67-4A3D-ADE5-06A743F9AC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86152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6AADA-E69A-40A6-B31F-1D8265244ECC}" type="datetimeFigureOut">
              <a:rPr lang="ko-KR" altLang="en-US" smtClean="0"/>
              <a:t>2023-04-19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BDEE71-3C67-4A3D-ADE5-06A743F9AC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60629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6AADA-E69A-40A6-B31F-1D8265244ECC}" type="datetimeFigureOut">
              <a:rPr lang="ko-KR" altLang="en-US" smtClean="0"/>
              <a:t>2023-04-19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BDEE71-3C67-4A3D-ADE5-06A743F9AC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82054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6AADA-E69A-40A6-B31F-1D8265244ECC}" type="datetimeFigureOut">
              <a:rPr lang="ko-KR" altLang="en-US" smtClean="0"/>
              <a:t>2023-04-19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BDEE71-3C67-4A3D-ADE5-06A743F9AC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71881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6AADA-E69A-40A6-B31F-1D8265244ECC}" type="datetimeFigureOut">
              <a:rPr lang="ko-KR" altLang="en-US" smtClean="0"/>
              <a:t>2023-04-19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BDEE71-3C67-4A3D-ADE5-06A743F9AC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90752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6AADA-E69A-40A6-B31F-1D8265244ECC}" type="datetimeFigureOut">
              <a:rPr lang="ko-KR" altLang="en-US" smtClean="0"/>
              <a:t>2023-04-19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BDEE71-3C67-4A3D-ADE5-06A743F9AC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62508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6AADA-E69A-40A6-B31F-1D8265244ECC}" type="datetimeFigureOut">
              <a:rPr lang="ko-KR" altLang="en-US" smtClean="0"/>
              <a:t>2023-04-19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BDEE71-3C67-4A3D-ADE5-06A743F9AC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04975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56AADA-E69A-40A6-B31F-1D8265244ECC}" type="datetimeFigureOut">
              <a:rPr lang="ko-KR" altLang="en-US" smtClean="0"/>
              <a:t>2023-04-19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BDEE71-3C67-4A3D-ADE5-06A743F9AC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779017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err="1" smtClean="0"/>
              <a:t>리눅스</a:t>
            </a:r>
            <a:r>
              <a:rPr lang="ko-KR" altLang="en-US" dirty="0" smtClean="0"/>
              <a:t> </a:t>
            </a:r>
            <a:r>
              <a:rPr lang="en-US" altLang="ko-KR" dirty="0" smtClean="0"/>
              <a:t>09</a:t>
            </a:r>
            <a:r>
              <a:rPr lang="ko-KR" altLang="en-US" dirty="0" smtClean="0"/>
              <a:t>강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 err="1" smtClean="0"/>
              <a:t>DataSW</a:t>
            </a:r>
            <a:r>
              <a:rPr lang="ko-KR" altLang="en-US" dirty="0" smtClean="0"/>
              <a:t>과 </a:t>
            </a:r>
            <a:r>
              <a:rPr lang="en-US" altLang="ko-KR" dirty="0" smtClean="0"/>
              <a:t>B</a:t>
            </a:r>
            <a:r>
              <a:rPr lang="ko-KR" altLang="en-US" dirty="0" smtClean="0"/>
              <a:t>반 </a:t>
            </a:r>
            <a:r>
              <a:rPr lang="en-US" altLang="ko-KR" dirty="0" smtClean="0"/>
              <a:t>kopo36 </a:t>
            </a:r>
            <a:r>
              <a:rPr lang="ko-KR" altLang="en-US" dirty="0" smtClean="0"/>
              <a:t>허정원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3549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69900" y="0"/>
            <a:ext cx="10515600" cy="938030"/>
          </a:xfrm>
        </p:spPr>
        <p:txBody>
          <a:bodyPr>
            <a:normAutofit/>
          </a:bodyPr>
          <a:lstStyle/>
          <a:p>
            <a:r>
              <a:rPr lang="en-US" altLang="ko-KR" sz="28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ea typeface="+mn-ea"/>
              </a:rPr>
              <a:t>AWS </a:t>
            </a:r>
            <a:r>
              <a:rPr lang="ko-KR" altLang="en-US" sz="28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ea typeface="+mn-ea"/>
              </a:rPr>
              <a:t>실습하기</a:t>
            </a:r>
            <a:endParaRPr lang="ko-KR" altLang="en-US" sz="2800" dirty="0">
              <a:solidFill>
                <a:schemeClr val="accent1">
                  <a:lumMod val="20000"/>
                  <a:lumOff val="80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73100" y="949326"/>
            <a:ext cx="6169660" cy="584730"/>
          </a:xfrm>
        </p:spPr>
        <p:txBody>
          <a:bodyPr>
            <a:normAutofit/>
          </a:bodyPr>
          <a:lstStyle/>
          <a:p>
            <a:r>
              <a:rPr lang="ko-KR" altLang="en-US" sz="24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⑤ </a:t>
            </a:r>
            <a:r>
              <a:rPr lang="en-US" altLang="ko-KR" sz="24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AWS</a:t>
            </a:r>
            <a:r>
              <a:rPr lang="ko-KR" altLang="en-US" sz="24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에서 </a:t>
            </a:r>
            <a:r>
              <a:rPr lang="ko-KR" altLang="en-US" sz="2400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인스턴스</a:t>
            </a:r>
            <a:r>
              <a:rPr lang="ko-KR" altLang="en-US" sz="24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 </a:t>
            </a:r>
            <a:r>
              <a:rPr lang="ko-KR" altLang="en-US" sz="24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생성</a:t>
            </a:r>
            <a:endParaRPr lang="ko-KR" altLang="en-US" sz="2400" dirty="0">
              <a:solidFill>
                <a:schemeClr val="accent1">
                  <a:lumMod val="20000"/>
                  <a:lumOff val="80000"/>
                </a:schemeClr>
              </a:solidFill>
              <a:latin typeface="+mn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7393" y="1534056"/>
            <a:ext cx="4563112" cy="482032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1545352"/>
            <a:ext cx="5992061" cy="1648055"/>
          </a:xfrm>
          <a:prstGeom prst="rect">
            <a:avLst/>
          </a:prstGeom>
        </p:spPr>
      </p:pic>
      <p:sp>
        <p:nvSpPr>
          <p:cNvPr id="6" name="내용 개체 틀 2"/>
          <p:cNvSpPr txBox="1">
            <a:spLocks/>
          </p:cNvSpPr>
          <p:nvPr/>
        </p:nvSpPr>
        <p:spPr>
          <a:xfrm>
            <a:off x="1007297" y="3326852"/>
            <a:ext cx="5501265" cy="29421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새 키 </a:t>
            </a:r>
            <a:r>
              <a:rPr lang="ko-KR" altLang="en-US" sz="2000" dirty="0" err="1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페어</a:t>
            </a: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 생성을 누르고 </a:t>
            </a:r>
            <a:endParaRPr lang="en-US" altLang="ko-KR" sz="2000" dirty="0" smtClean="0">
              <a:solidFill>
                <a:schemeClr val="accent1">
                  <a:lumMod val="20000"/>
                  <a:lumOff val="80000"/>
                </a:schemeClr>
              </a:solidFill>
              <a:latin typeface="+mn-ea"/>
            </a:endParaRPr>
          </a:p>
          <a:p>
            <a:pPr marL="0" indent="0">
              <a:buNone/>
            </a:pP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이름과 형식을 설정한 뒤 키 </a:t>
            </a:r>
            <a:r>
              <a:rPr lang="ko-KR" altLang="en-US" sz="2000" dirty="0" err="1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페어</a:t>
            </a: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 생성 클릭</a:t>
            </a:r>
            <a:endParaRPr lang="en-US" altLang="ko-KR" sz="2000" dirty="0" smtClean="0">
              <a:solidFill>
                <a:schemeClr val="accent1">
                  <a:lumMod val="20000"/>
                  <a:lumOff val="80000"/>
                </a:schemeClr>
              </a:solidFill>
              <a:latin typeface="+mn-ea"/>
            </a:endParaRPr>
          </a:p>
          <a:p>
            <a:pPr marL="0" indent="0">
              <a:buNone/>
            </a:pPr>
            <a:endParaRPr lang="en-US" altLang="ko-KR" sz="2000" dirty="0">
              <a:solidFill>
                <a:schemeClr val="accent1">
                  <a:lumMod val="20000"/>
                  <a:lumOff val="80000"/>
                </a:schemeClr>
              </a:solidFill>
              <a:latin typeface="+mn-ea"/>
            </a:endParaRPr>
          </a:p>
          <a:p>
            <a:r>
              <a:rPr lang="ko-KR" altLang="en-US" sz="2000" dirty="0" err="1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키페어</a:t>
            </a:r>
            <a:endParaRPr lang="en-US" altLang="ko-KR" sz="2000" dirty="0" smtClean="0">
              <a:solidFill>
                <a:schemeClr val="accent1">
                  <a:lumMod val="20000"/>
                  <a:lumOff val="80000"/>
                </a:schemeClr>
              </a:solidFill>
              <a:latin typeface="+mn-ea"/>
            </a:endParaRPr>
          </a:p>
          <a:p>
            <a:pPr marL="0" indent="0">
              <a:buNone/>
            </a:pP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  아마존에서 만드는 </a:t>
            </a:r>
            <a:r>
              <a:rPr lang="ko-KR" altLang="en-US" sz="2000" dirty="0" err="1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인스턴스는</a:t>
            </a: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 아이디와 </a:t>
            </a:r>
            <a:endParaRPr lang="en-US" altLang="ko-KR" sz="2000" dirty="0" smtClean="0">
              <a:solidFill>
                <a:schemeClr val="accent1">
                  <a:lumMod val="20000"/>
                  <a:lumOff val="80000"/>
                </a:schemeClr>
              </a:solidFill>
              <a:latin typeface="+mn-ea"/>
            </a:endParaRPr>
          </a:p>
          <a:p>
            <a:pPr marL="0" indent="0">
              <a:buNone/>
            </a:pP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  비밀번호를 입력하지 않고 키를 이용해서 </a:t>
            </a:r>
            <a:endParaRPr lang="en-US" altLang="ko-KR" sz="2000" dirty="0" smtClean="0">
              <a:solidFill>
                <a:schemeClr val="accent1">
                  <a:lumMod val="20000"/>
                  <a:lumOff val="80000"/>
                </a:schemeClr>
              </a:solidFill>
              <a:latin typeface="+mn-ea"/>
            </a:endParaRPr>
          </a:p>
          <a:p>
            <a:pPr marL="0" indent="0">
              <a:buNone/>
            </a:pP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  최초 접속한다</a:t>
            </a: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,</a:t>
            </a: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 분실</a:t>
            </a: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 </a:t>
            </a: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주의</a:t>
            </a:r>
            <a:endParaRPr lang="en-US" altLang="ko-KR" sz="2000" dirty="0" smtClean="0">
              <a:solidFill>
                <a:schemeClr val="accent1">
                  <a:lumMod val="20000"/>
                  <a:lumOff val="80000"/>
                </a:schemeClr>
              </a:solidFill>
              <a:latin typeface="+mn-ea"/>
            </a:endParaRPr>
          </a:p>
          <a:p>
            <a:endParaRPr lang="ko-KR" altLang="en-US" sz="2000" dirty="0">
              <a:solidFill>
                <a:schemeClr val="accent1">
                  <a:lumMod val="20000"/>
                  <a:lumOff val="80000"/>
                </a:schemeClr>
              </a:solidFill>
              <a:latin typeface="+mn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179847" y="2677963"/>
            <a:ext cx="1155050" cy="2794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6919783" y="3325571"/>
            <a:ext cx="3155092" cy="2908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6842760" y="5467409"/>
            <a:ext cx="1114991" cy="35674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10173729" y="5994631"/>
            <a:ext cx="1029729" cy="2743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6474" y="5824151"/>
            <a:ext cx="2238687" cy="523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631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69900" y="0"/>
            <a:ext cx="10515600" cy="938030"/>
          </a:xfrm>
        </p:spPr>
        <p:txBody>
          <a:bodyPr>
            <a:normAutofit/>
          </a:bodyPr>
          <a:lstStyle/>
          <a:p>
            <a:r>
              <a:rPr lang="en-US" altLang="ko-KR" sz="28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ea typeface="+mn-ea"/>
              </a:rPr>
              <a:t>AWS </a:t>
            </a:r>
            <a:r>
              <a:rPr lang="ko-KR" altLang="en-US" sz="28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ea typeface="+mn-ea"/>
              </a:rPr>
              <a:t>실습하기</a:t>
            </a:r>
            <a:endParaRPr lang="ko-KR" altLang="en-US" sz="2800" dirty="0">
              <a:solidFill>
                <a:schemeClr val="accent1">
                  <a:lumMod val="20000"/>
                  <a:lumOff val="80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73100" y="949325"/>
            <a:ext cx="10515600" cy="864235"/>
          </a:xfrm>
        </p:spPr>
        <p:txBody>
          <a:bodyPr>
            <a:normAutofit/>
          </a:bodyPr>
          <a:lstStyle/>
          <a:p>
            <a:r>
              <a:rPr lang="ko-KR" altLang="en-US" sz="24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⑤ </a:t>
            </a:r>
            <a:r>
              <a:rPr lang="en-US" altLang="ko-KR" sz="24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AWS</a:t>
            </a:r>
            <a:r>
              <a:rPr lang="ko-KR" altLang="en-US" sz="24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에서 </a:t>
            </a:r>
            <a:r>
              <a:rPr lang="ko-KR" altLang="en-US" sz="2400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인스턴스</a:t>
            </a:r>
            <a:r>
              <a:rPr lang="ko-KR" altLang="en-US" sz="24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 </a:t>
            </a:r>
            <a:r>
              <a:rPr lang="ko-KR" altLang="en-US" sz="24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생성</a:t>
            </a:r>
            <a:endParaRPr lang="ko-KR" altLang="en-US" sz="2400" dirty="0">
              <a:solidFill>
                <a:schemeClr val="accent1">
                  <a:lumMod val="20000"/>
                  <a:lumOff val="80000"/>
                </a:schemeClr>
              </a:solidFill>
              <a:latin typeface="+mn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432" y="1766670"/>
            <a:ext cx="3894001" cy="3389696"/>
          </a:xfrm>
          <a:prstGeom prst="rect">
            <a:avLst/>
          </a:prstGeom>
        </p:spPr>
      </p:pic>
      <p:sp>
        <p:nvSpPr>
          <p:cNvPr id="5" name="내용 개체 틀 2"/>
          <p:cNvSpPr txBox="1">
            <a:spLocks/>
          </p:cNvSpPr>
          <p:nvPr/>
        </p:nvSpPr>
        <p:spPr>
          <a:xfrm>
            <a:off x="1058563" y="5349131"/>
            <a:ext cx="3014980" cy="4085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방화벽을 생성하는 용도</a:t>
            </a:r>
            <a:endParaRPr lang="ko-KR" altLang="en-US" sz="2000" dirty="0">
              <a:solidFill>
                <a:schemeClr val="accent1">
                  <a:lumMod val="20000"/>
                  <a:lumOff val="80000"/>
                </a:schemeClr>
              </a:solidFill>
              <a:latin typeface="+mn-ea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0666" y="1931947"/>
            <a:ext cx="3940280" cy="169323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3179" y="830938"/>
            <a:ext cx="2848373" cy="5487166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10376023" y="5757728"/>
            <a:ext cx="1097177" cy="32420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내용 개체 틀 2"/>
          <p:cNvSpPr txBox="1">
            <a:spLocks/>
          </p:cNvSpPr>
          <p:nvPr/>
        </p:nvSpPr>
        <p:spPr>
          <a:xfrm>
            <a:off x="4898129" y="5349131"/>
            <a:ext cx="3891645" cy="17978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000" dirty="0" err="1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스토리지를</a:t>
            </a: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 </a:t>
            </a:r>
            <a:r>
              <a:rPr lang="ko-KR" altLang="en-US" sz="2000" dirty="0" err="1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디폴트값으로</a:t>
            </a:r>
            <a:endParaRPr lang="en-US" altLang="ko-KR" sz="2000" dirty="0" smtClean="0">
              <a:solidFill>
                <a:schemeClr val="accent1">
                  <a:lumMod val="20000"/>
                  <a:lumOff val="80000"/>
                </a:schemeClr>
              </a:solidFill>
              <a:latin typeface="+mn-ea"/>
            </a:endParaRPr>
          </a:p>
          <a:p>
            <a:pPr marL="0" indent="0">
              <a:buNone/>
            </a:pP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놓고 </a:t>
            </a:r>
            <a:r>
              <a:rPr lang="ko-KR" altLang="en-US" sz="2000" dirty="0" err="1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인스턴스</a:t>
            </a: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 시작을 누른다</a:t>
            </a:r>
            <a:endParaRPr lang="ko-KR" altLang="en-US" sz="2000" dirty="0">
              <a:solidFill>
                <a:schemeClr val="accent1">
                  <a:lumMod val="20000"/>
                  <a:lumOff val="8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681499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69900" y="0"/>
            <a:ext cx="10515600" cy="938030"/>
          </a:xfrm>
        </p:spPr>
        <p:txBody>
          <a:bodyPr>
            <a:normAutofit/>
          </a:bodyPr>
          <a:lstStyle/>
          <a:p>
            <a:r>
              <a:rPr lang="en-US" altLang="ko-KR" sz="28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ea typeface="+mn-ea"/>
              </a:rPr>
              <a:t>AWS </a:t>
            </a:r>
            <a:r>
              <a:rPr lang="ko-KR" altLang="en-US" sz="28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ea typeface="+mn-ea"/>
              </a:rPr>
              <a:t>실습하기</a:t>
            </a:r>
            <a:endParaRPr lang="ko-KR" altLang="en-US" sz="2800" dirty="0">
              <a:solidFill>
                <a:schemeClr val="accent1">
                  <a:lumMod val="20000"/>
                  <a:lumOff val="80000"/>
                </a:schemeClr>
              </a:solidFill>
              <a:latin typeface="+mn-ea"/>
              <a:ea typeface="+mn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5984" y="1562132"/>
            <a:ext cx="5241324" cy="3633428"/>
          </a:xfrm>
          <a:prstGeom prst="rect">
            <a:avLst/>
          </a:prstGeom>
        </p:spPr>
      </p:pic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105338" y="5339155"/>
            <a:ext cx="4321970" cy="93842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000" dirty="0" err="1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인스턴스</a:t>
            </a: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 생성이 완료되었다</a:t>
            </a:r>
            <a:endParaRPr lang="en-US" altLang="ko-KR" sz="2000" dirty="0" smtClean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pPr marL="0" indent="0">
              <a:buNone/>
            </a:pP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모든 </a:t>
            </a:r>
            <a:r>
              <a:rPr lang="ko-KR" altLang="en-US" sz="2000" dirty="0" err="1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인스턴스</a:t>
            </a: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 보기 클릭</a:t>
            </a:r>
            <a:endParaRPr lang="ko-KR" altLang="en-US" sz="20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7257535" y="4923863"/>
            <a:ext cx="1304130" cy="2908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673100" y="949325"/>
            <a:ext cx="10515600" cy="8642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⑤ </a:t>
            </a:r>
            <a:r>
              <a:rPr lang="en-US" altLang="ko-KR" sz="240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AWS</a:t>
            </a:r>
            <a:r>
              <a:rPr lang="ko-KR" altLang="en-US" sz="240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에서 인스턴스 생성</a:t>
            </a:r>
            <a:endParaRPr lang="ko-KR" altLang="en-US" sz="2400" dirty="0">
              <a:solidFill>
                <a:schemeClr val="accent1">
                  <a:lumMod val="20000"/>
                  <a:lumOff val="8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526915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/>
          <a:srcRect t="12350"/>
          <a:stretch/>
        </p:blipFill>
        <p:spPr>
          <a:xfrm>
            <a:off x="2154305" y="2710248"/>
            <a:ext cx="4061872" cy="386585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69900" y="0"/>
            <a:ext cx="10515600" cy="938030"/>
          </a:xfrm>
        </p:spPr>
        <p:txBody>
          <a:bodyPr>
            <a:normAutofit/>
          </a:bodyPr>
          <a:lstStyle/>
          <a:p>
            <a:r>
              <a:rPr lang="en-US" altLang="ko-KR" sz="28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ea typeface="+mn-ea"/>
              </a:rPr>
              <a:t>AWS </a:t>
            </a:r>
            <a:r>
              <a:rPr lang="ko-KR" altLang="en-US" sz="28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ea typeface="+mn-ea"/>
              </a:rPr>
              <a:t>실습하기</a:t>
            </a:r>
            <a:endParaRPr lang="ko-KR" altLang="en-US" sz="2800" dirty="0">
              <a:solidFill>
                <a:schemeClr val="accent1">
                  <a:lumMod val="20000"/>
                  <a:lumOff val="80000"/>
                </a:schemeClr>
              </a:solidFill>
              <a:latin typeface="+mn-ea"/>
              <a:ea typeface="+mn-ea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597" y="1495990"/>
            <a:ext cx="11326806" cy="1114581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10750378" y="2360224"/>
            <a:ext cx="930876" cy="26241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내용 개체 틀 4"/>
          <p:cNvSpPr>
            <a:spLocks noGrp="1"/>
          </p:cNvSpPr>
          <p:nvPr>
            <p:ph idx="1"/>
          </p:nvPr>
        </p:nvSpPr>
        <p:spPr>
          <a:xfrm>
            <a:off x="6502549" y="2900755"/>
            <a:ext cx="5256854" cy="310462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000" dirty="0" err="1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PuTTY</a:t>
            </a: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를 </a:t>
            </a: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실행한다</a:t>
            </a:r>
            <a:endParaRPr lang="en-US" altLang="ko-KR" sz="2000" dirty="0" smtClean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pPr marL="0" indent="0">
              <a:buNone/>
            </a:pPr>
            <a:r>
              <a:rPr lang="ko-KR" altLang="en-US" sz="2000" dirty="0" err="1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인스턴스</a:t>
            </a: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 정보에서 확인한 본인의 컨테이너 </a:t>
            </a:r>
            <a:endParaRPr lang="en-US" altLang="ko-KR" sz="2000" dirty="0" smtClean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pPr marL="0" indent="0">
              <a:buNone/>
            </a:pPr>
            <a:r>
              <a:rPr lang="en-US" altLang="ko-KR" sz="2000" dirty="0" err="1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ip</a:t>
            </a: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주소를 </a:t>
            </a:r>
            <a:r>
              <a:rPr lang="en-US" altLang="ko-KR" sz="2000" dirty="0" err="1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PuTTY</a:t>
            </a: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에</a:t>
            </a: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 입력하고</a:t>
            </a:r>
            <a:endParaRPr lang="en-US" altLang="ko-KR" sz="2000" dirty="0" smtClean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pPr marL="0" indent="0">
              <a:buNone/>
            </a:pPr>
            <a:r>
              <a:rPr lang="en-US" altLang="ko-KR" sz="2000" dirty="0" err="1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aws</a:t>
            </a: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 ubuntu22.04-1 </a:t>
            </a: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계정을 생성하기 전에</a:t>
            </a:r>
            <a:endParaRPr lang="en-US" altLang="ko-KR" sz="2000" dirty="0" smtClean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pPr marL="0" indent="0">
              <a:buNone/>
            </a:pP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설정을 변경해준다</a:t>
            </a:r>
            <a:endParaRPr lang="ko-KR" altLang="en-US" sz="20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3" name="내용 개체 틀 2"/>
          <p:cNvSpPr txBox="1">
            <a:spLocks/>
          </p:cNvSpPr>
          <p:nvPr/>
        </p:nvSpPr>
        <p:spPr>
          <a:xfrm>
            <a:off x="673100" y="949325"/>
            <a:ext cx="10515600" cy="8642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⑥ </a:t>
            </a:r>
            <a:r>
              <a:rPr lang="en-US" altLang="ko-KR" sz="24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AWS </a:t>
            </a:r>
            <a:r>
              <a:rPr lang="ko-KR" altLang="en-US" sz="2400" dirty="0" err="1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인스턴스에</a:t>
            </a:r>
            <a:r>
              <a:rPr lang="ko-KR" altLang="en-US" sz="24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 </a:t>
            </a:r>
            <a:r>
              <a:rPr lang="en-US" altLang="ko-KR" sz="24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SHH</a:t>
            </a:r>
            <a:r>
              <a:rPr lang="ko-KR" altLang="en-US" sz="24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로 접속</a:t>
            </a:r>
            <a:endParaRPr lang="ko-KR" altLang="en-US" sz="2400" dirty="0">
              <a:solidFill>
                <a:schemeClr val="accent1">
                  <a:lumMod val="20000"/>
                  <a:lumOff val="80000"/>
                </a:schemeClr>
              </a:solidFill>
              <a:latin typeface="+mn-ea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627746" y="3630371"/>
            <a:ext cx="911304" cy="22493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3627746" y="4597060"/>
            <a:ext cx="1092535" cy="23855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86922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69900" y="0"/>
            <a:ext cx="10515600" cy="938030"/>
          </a:xfrm>
        </p:spPr>
        <p:txBody>
          <a:bodyPr>
            <a:normAutofit/>
          </a:bodyPr>
          <a:lstStyle/>
          <a:p>
            <a:r>
              <a:rPr lang="en-US" altLang="ko-KR" sz="28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ea typeface="+mn-ea"/>
              </a:rPr>
              <a:t>AWS </a:t>
            </a:r>
            <a:r>
              <a:rPr lang="ko-KR" altLang="en-US" sz="28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ea typeface="+mn-ea"/>
              </a:rPr>
              <a:t>실습하기</a:t>
            </a:r>
            <a:endParaRPr lang="ko-KR" altLang="en-US" sz="2800" dirty="0">
              <a:solidFill>
                <a:schemeClr val="accent1">
                  <a:lumMod val="20000"/>
                  <a:lumOff val="80000"/>
                </a:schemeClr>
              </a:solidFill>
              <a:latin typeface="+mn-ea"/>
              <a:ea typeface="+mn-ea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4406" y="1533474"/>
            <a:ext cx="3832654" cy="373958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3920" y="1533474"/>
            <a:ext cx="3850581" cy="3739588"/>
          </a:xfrm>
          <a:prstGeom prst="rect">
            <a:avLst/>
          </a:prstGeom>
        </p:spPr>
      </p:pic>
      <p:sp>
        <p:nvSpPr>
          <p:cNvPr id="10" name="내용 개체 틀 2"/>
          <p:cNvSpPr txBox="1">
            <a:spLocks/>
          </p:cNvSpPr>
          <p:nvPr/>
        </p:nvSpPr>
        <p:spPr>
          <a:xfrm>
            <a:off x="673100" y="949325"/>
            <a:ext cx="10515600" cy="8642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⑥ </a:t>
            </a:r>
            <a:r>
              <a:rPr lang="en-US" altLang="ko-KR" sz="24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AWS </a:t>
            </a:r>
            <a:r>
              <a:rPr lang="ko-KR" altLang="en-US" sz="2400" dirty="0" err="1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인스턴스에</a:t>
            </a:r>
            <a:r>
              <a:rPr lang="ko-KR" altLang="en-US" sz="24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 </a:t>
            </a:r>
            <a:r>
              <a:rPr lang="en-US" altLang="ko-KR" sz="24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SHH</a:t>
            </a:r>
            <a:r>
              <a:rPr lang="ko-KR" altLang="en-US" sz="24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로 접속</a:t>
            </a:r>
            <a:endParaRPr lang="ko-KR" altLang="en-US" sz="2400" dirty="0">
              <a:solidFill>
                <a:schemeClr val="accent1">
                  <a:lumMod val="20000"/>
                  <a:lumOff val="80000"/>
                </a:schemeClr>
              </a:solidFill>
              <a:latin typeface="+mn-ea"/>
            </a:endParaRPr>
          </a:p>
        </p:txBody>
      </p:sp>
      <p:sp>
        <p:nvSpPr>
          <p:cNvPr id="6" name="내용 개체 틀 4"/>
          <p:cNvSpPr>
            <a:spLocks noGrp="1"/>
          </p:cNvSpPr>
          <p:nvPr>
            <p:ph idx="1"/>
          </p:nvPr>
        </p:nvSpPr>
        <p:spPr>
          <a:xfrm>
            <a:off x="1884406" y="5396738"/>
            <a:ext cx="3832654" cy="12511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Category-Connection-SSH-</a:t>
            </a:r>
            <a:r>
              <a:rPr lang="en-US" altLang="ko-KR" sz="2000" dirty="0" err="1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Auth</a:t>
            </a: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-Credentials </a:t>
            </a: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에서 </a:t>
            </a: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Browse</a:t>
            </a: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를 클릭하고 다운받은 </a:t>
            </a:r>
            <a:r>
              <a:rPr lang="ko-KR" altLang="en-US" sz="2000" dirty="0" err="1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키페어를</a:t>
            </a: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 등록한다</a:t>
            </a:r>
            <a:endParaRPr lang="en-US" altLang="ko-KR" sz="2000" dirty="0" smtClean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9" name="내용 개체 틀 4"/>
          <p:cNvSpPr txBox="1">
            <a:spLocks/>
          </p:cNvSpPr>
          <p:nvPr/>
        </p:nvSpPr>
        <p:spPr>
          <a:xfrm>
            <a:off x="6656341" y="5381108"/>
            <a:ext cx="3832654" cy="12511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Category-Connection-Data</a:t>
            </a: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에서</a:t>
            </a:r>
            <a:endParaRPr lang="en-US" altLang="ko-KR" sz="2000" dirty="0" smtClean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username</a:t>
            </a: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을 입력해준다</a:t>
            </a:r>
            <a:endParaRPr lang="en-US" altLang="ko-KR" sz="2000" dirty="0" smtClean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942703" y="2397709"/>
            <a:ext cx="691978" cy="2713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884406" y="3186569"/>
            <a:ext cx="1089453" cy="12453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6531166" y="3186569"/>
            <a:ext cx="1014694" cy="2980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8943409" y="2311039"/>
            <a:ext cx="480677" cy="2179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42124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69900" y="0"/>
            <a:ext cx="10515600" cy="938030"/>
          </a:xfrm>
        </p:spPr>
        <p:txBody>
          <a:bodyPr>
            <a:normAutofit/>
          </a:bodyPr>
          <a:lstStyle/>
          <a:p>
            <a:r>
              <a:rPr lang="en-US" altLang="ko-KR" sz="28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ea typeface="+mn-ea"/>
              </a:rPr>
              <a:t>AWS </a:t>
            </a:r>
            <a:r>
              <a:rPr lang="ko-KR" altLang="en-US" sz="28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ea typeface="+mn-ea"/>
              </a:rPr>
              <a:t>실습하기</a:t>
            </a:r>
            <a:endParaRPr lang="ko-KR" altLang="en-US" sz="2800" dirty="0">
              <a:solidFill>
                <a:schemeClr val="accent1">
                  <a:lumMod val="20000"/>
                  <a:lumOff val="80000"/>
                </a:schemeClr>
              </a:solidFill>
              <a:latin typeface="+mn-ea"/>
              <a:ea typeface="+mn-ea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5089" y="1597523"/>
            <a:ext cx="3855409" cy="375282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7700" y="1947328"/>
            <a:ext cx="5339502" cy="3403021"/>
          </a:xfrm>
          <a:prstGeom prst="rect">
            <a:avLst/>
          </a:prstGeom>
        </p:spPr>
      </p:pic>
      <p:sp>
        <p:nvSpPr>
          <p:cNvPr id="6" name="내용 개체 틀 4"/>
          <p:cNvSpPr txBox="1">
            <a:spLocks/>
          </p:cNvSpPr>
          <p:nvPr/>
        </p:nvSpPr>
        <p:spPr>
          <a:xfrm>
            <a:off x="1807125" y="5471634"/>
            <a:ext cx="3832654" cy="12511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설정 변경이 완료되면 다시 </a:t>
            </a: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Session</a:t>
            </a: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으로 돌아와 </a:t>
            </a: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Save</a:t>
            </a: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하고</a:t>
            </a:r>
            <a:endParaRPr lang="en-US" altLang="ko-KR" sz="2000" dirty="0" smtClean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Open</a:t>
            </a: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을 클릭해준다</a:t>
            </a:r>
            <a:endParaRPr lang="en-US" altLang="ko-KR" sz="2000" dirty="0" smtClean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7" name="내용 개체 틀 4"/>
          <p:cNvSpPr txBox="1">
            <a:spLocks/>
          </p:cNvSpPr>
          <p:nvPr/>
        </p:nvSpPr>
        <p:spPr>
          <a:xfrm>
            <a:off x="6052761" y="5471634"/>
            <a:ext cx="5014441" cy="6879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000" dirty="0" err="1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ubuntu</a:t>
            </a: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가 실행되는 것을 확인할 수 있다</a:t>
            </a:r>
            <a:endParaRPr lang="en-US" altLang="ko-KR" sz="2000" dirty="0" smtClean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0" name="내용 개체 틀 2"/>
          <p:cNvSpPr txBox="1">
            <a:spLocks/>
          </p:cNvSpPr>
          <p:nvPr/>
        </p:nvSpPr>
        <p:spPr>
          <a:xfrm>
            <a:off x="673100" y="949325"/>
            <a:ext cx="10515600" cy="8642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⑥ </a:t>
            </a:r>
            <a:r>
              <a:rPr lang="en-US" altLang="ko-KR" sz="24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AWS </a:t>
            </a:r>
            <a:r>
              <a:rPr lang="ko-KR" altLang="en-US" sz="2400" dirty="0" err="1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인스턴스에</a:t>
            </a:r>
            <a:r>
              <a:rPr lang="ko-KR" altLang="en-US" sz="24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 </a:t>
            </a:r>
            <a:r>
              <a:rPr lang="en-US" altLang="ko-KR" sz="24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SHH</a:t>
            </a:r>
            <a:r>
              <a:rPr lang="ko-KR" altLang="en-US" sz="24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로 접속</a:t>
            </a:r>
            <a:endParaRPr lang="ko-KR" altLang="en-US" sz="2400" dirty="0">
              <a:solidFill>
                <a:schemeClr val="accent1">
                  <a:lumMod val="20000"/>
                  <a:lumOff val="80000"/>
                </a:schemeClr>
              </a:solidFill>
              <a:latin typeface="+mn-ea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935297" y="3786890"/>
            <a:ext cx="1117719" cy="14255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4709160" y="3868117"/>
            <a:ext cx="538343" cy="27551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3848723" y="5082745"/>
            <a:ext cx="731515" cy="26760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2938025" y="2528755"/>
            <a:ext cx="910698" cy="2096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06718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69900" y="0"/>
            <a:ext cx="10515600" cy="938030"/>
          </a:xfrm>
        </p:spPr>
        <p:txBody>
          <a:bodyPr>
            <a:normAutofit/>
          </a:bodyPr>
          <a:lstStyle/>
          <a:p>
            <a:r>
              <a:rPr lang="en-US" altLang="ko-KR" sz="28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ea typeface="+mn-ea"/>
              </a:rPr>
              <a:t>AWS </a:t>
            </a:r>
            <a:r>
              <a:rPr lang="ko-KR" altLang="en-US" sz="28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ea typeface="+mn-ea"/>
              </a:rPr>
              <a:t>실습하기</a:t>
            </a:r>
            <a:endParaRPr lang="ko-KR" altLang="en-US" sz="2800" dirty="0">
              <a:solidFill>
                <a:schemeClr val="accent1">
                  <a:lumMod val="20000"/>
                  <a:lumOff val="80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673100" y="949325"/>
            <a:ext cx="10515600" cy="3522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AWS </a:t>
            </a:r>
            <a:r>
              <a:rPr lang="ko-KR" altLang="en-US" sz="2400" dirty="0" err="1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인스턴스에</a:t>
            </a:r>
            <a:r>
              <a:rPr lang="ko-KR" altLang="en-US" sz="24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 </a:t>
            </a:r>
            <a:r>
              <a:rPr lang="en-US" altLang="ko-KR" sz="2400" dirty="0" err="1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ip</a:t>
            </a:r>
            <a:r>
              <a:rPr lang="en-US" altLang="ko-KR" sz="24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 </a:t>
            </a:r>
            <a:r>
              <a:rPr lang="ko-KR" altLang="en-US" sz="24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부여하기</a:t>
            </a:r>
            <a:endParaRPr lang="ko-KR" altLang="en-US" sz="2400" dirty="0">
              <a:solidFill>
                <a:schemeClr val="accent1">
                  <a:lumMod val="20000"/>
                  <a:lumOff val="80000"/>
                </a:schemeClr>
              </a:solidFill>
              <a:latin typeface="+mn-ea"/>
            </a:endParaRPr>
          </a:p>
        </p:txBody>
      </p:sp>
      <p:pic>
        <p:nvPicPr>
          <p:cNvPr id="12" name="내용 개체 틀 1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84231" y="4770402"/>
            <a:ext cx="4286848" cy="66684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304" y="2129089"/>
            <a:ext cx="8449854" cy="46679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2462" y="2632938"/>
            <a:ext cx="1865936" cy="1830053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2462" y="4575112"/>
            <a:ext cx="1486107" cy="39058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46414" y="2680452"/>
            <a:ext cx="3649801" cy="363846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92462" y="2172320"/>
            <a:ext cx="17139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1. </a:t>
            </a:r>
            <a:r>
              <a:rPr lang="en-US" altLang="ko-KR" sz="2000" dirty="0" err="1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ip</a:t>
            </a:r>
            <a:r>
              <a:rPr lang="ko-KR" altLang="en-US" sz="20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주소 확인</a:t>
            </a:r>
            <a:endParaRPr lang="ko-KR" altLang="en-US" sz="2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984231" y="2759440"/>
            <a:ext cx="428684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+mn-ea"/>
              </a:rPr>
              <a:t>2. </a:t>
            </a:r>
            <a:r>
              <a:rPr lang="ko-KR" altLang="en-US" sz="2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+mn-ea"/>
              </a:rPr>
              <a:t>네트워크 및 보안 탭에서</a:t>
            </a:r>
            <a:endParaRPr lang="en-US" altLang="ko-KR" sz="2000" dirty="0" smtClean="0">
              <a:solidFill>
                <a:schemeClr val="accent5">
                  <a:lumMod val="20000"/>
                  <a:lumOff val="80000"/>
                </a:schemeClr>
              </a:solidFill>
              <a:latin typeface="+mn-ea"/>
            </a:endParaRPr>
          </a:p>
          <a:p>
            <a:r>
              <a:rPr lang="en-US" altLang="ko-KR" sz="2000" dirty="0">
                <a:solidFill>
                  <a:schemeClr val="accent5">
                    <a:lumMod val="20000"/>
                    <a:lumOff val="80000"/>
                  </a:schemeClr>
                </a:solidFill>
                <a:latin typeface="+mn-ea"/>
              </a:rPr>
              <a:t> </a:t>
            </a:r>
            <a:r>
              <a:rPr lang="en-US" altLang="ko-KR" sz="2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+mn-ea"/>
              </a:rPr>
              <a:t>  </a:t>
            </a:r>
            <a:r>
              <a:rPr lang="ko-KR" altLang="en-US" sz="2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+mn-ea"/>
              </a:rPr>
              <a:t>탄력적 </a:t>
            </a:r>
            <a:r>
              <a:rPr lang="en-US" altLang="ko-KR" sz="2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+mn-ea"/>
              </a:rPr>
              <a:t>IP </a:t>
            </a:r>
            <a:r>
              <a:rPr lang="ko-KR" altLang="en-US" sz="2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+mn-ea"/>
              </a:rPr>
              <a:t>선택</a:t>
            </a:r>
            <a:endParaRPr lang="en-US" altLang="ko-KR" sz="2000" dirty="0" smtClean="0">
              <a:solidFill>
                <a:schemeClr val="accent5">
                  <a:lumMod val="20000"/>
                  <a:lumOff val="80000"/>
                </a:schemeClr>
              </a:solidFill>
              <a:latin typeface="+mn-ea"/>
            </a:endParaRPr>
          </a:p>
          <a:p>
            <a:r>
              <a:rPr lang="en-US" altLang="ko-KR" sz="2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+mn-ea"/>
              </a:rPr>
              <a:t>3. </a:t>
            </a:r>
            <a:r>
              <a:rPr lang="ko-KR" altLang="en-US" sz="2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+mn-ea"/>
              </a:rPr>
              <a:t>화면 우측 상단의</a:t>
            </a:r>
            <a:endParaRPr lang="en-US" altLang="ko-KR" sz="2000" dirty="0" smtClean="0">
              <a:solidFill>
                <a:schemeClr val="accent5">
                  <a:lumMod val="20000"/>
                  <a:lumOff val="80000"/>
                </a:schemeClr>
              </a:solidFill>
              <a:latin typeface="+mn-ea"/>
            </a:endParaRPr>
          </a:p>
          <a:p>
            <a:r>
              <a:rPr lang="en-US" altLang="ko-KR" sz="2000" dirty="0">
                <a:solidFill>
                  <a:schemeClr val="accent5">
                    <a:lumMod val="20000"/>
                    <a:lumOff val="80000"/>
                  </a:schemeClr>
                </a:solidFill>
                <a:latin typeface="+mn-ea"/>
              </a:rPr>
              <a:t> </a:t>
            </a:r>
            <a:r>
              <a:rPr lang="en-US" altLang="ko-KR" sz="2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+mn-ea"/>
              </a:rPr>
              <a:t> </a:t>
            </a:r>
            <a:r>
              <a:rPr lang="ko-KR" altLang="en-US" sz="2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+mn-ea"/>
              </a:rPr>
              <a:t> 탄력적 </a:t>
            </a:r>
            <a:r>
              <a:rPr lang="en-US" altLang="ko-KR" sz="2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+mn-ea"/>
              </a:rPr>
              <a:t>IP</a:t>
            </a:r>
            <a:r>
              <a:rPr lang="ko-KR" altLang="en-US" sz="2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+mn-ea"/>
              </a:rPr>
              <a:t>주소</a:t>
            </a:r>
            <a:r>
              <a:rPr lang="en-US" altLang="ko-KR" sz="2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+mn-ea"/>
              </a:rPr>
              <a:t> </a:t>
            </a:r>
            <a:r>
              <a:rPr lang="ko-KR" altLang="en-US" sz="2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+mn-ea"/>
              </a:rPr>
              <a:t>할당 선택</a:t>
            </a:r>
            <a:endParaRPr lang="en-US" altLang="ko-KR" sz="2000" dirty="0" smtClean="0">
              <a:solidFill>
                <a:schemeClr val="accent5">
                  <a:lumMod val="20000"/>
                  <a:lumOff val="80000"/>
                </a:schemeClr>
              </a:solidFill>
              <a:latin typeface="+mn-ea"/>
            </a:endParaRPr>
          </a:p>
          <a:p>
            <a:r>
              <a:rPr lang="en-US" altLang="ko-KR" sz="2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+mn-ea"/>
              </a:rPr>
              <a:t>3. </a:t>
            </a:r>
            <a:r>
              <a:rPr lang="ko-KR" altLang="en-US" sz="2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+mn-ea"/>
              </a:rPr>
              <a:t>할당 선택</a:t>
            </a:r>
            <a:endParaRPr lang="en-US" altLang="ko-KR" sz="2000" dirty="0" smtClean="0">
              <a:solidFill>
                <a:schemeClr val="accent5">
                  <a:lumMod val="20000"/>
                  <a:lumOff val="80000"/>
                </a:schemeClr>
              </a:solidFill>
              <a:latin typeface="+mn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124273" y="5570256"/>
            <a:ext cx="42868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+mn-ea"/>
              </a:rPr>
              <a:t>해당 계정으로 유동 </a:t>
            </a:r>
            <a:r>
              <a:rPr lang="en-US" altLang="ko-KR" sz="2000" dirty="0" err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+mn-ea"/>
              </a:rPr>
              <a:t>ip</a:t>
            </a:r>
            <a:r>
              <a:rPr lang="ko-KR" altLang="en-US" sz="2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+mn-ea"/>
              </a:rPr>
              <a:t>가 할당된 것을 확인할 수 있다</a:t>
            </a:r>
            <a:endParaRPr lang="ko-KR" altLang="en-US" sz="2000" dirty="0">
              <a:solidFill>
                <a:schemeClr val="accent5">
                  <a:lumMod val="20000"/>
                  <a:lumOff val="80000"/>
                </a:schemeClr>
              </a:solidFill>
              <a:latin typeface="+mn-ea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092462" y="1565418"/>
            <a:ext cx="60950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+mn-ea"/>
              </a:rPr>
              <a:t>먼저 유동</a:t>
            </a:r>
            <a:r>
              <a:rPr lang="en-US" altLang="ko-KR" sz="2000" dirty="0" err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+mn-ea"/>
              </a:rPr>
              <a:t>ip</a:t>
            </a:r>
            <a:r>
              <a:rPr lang="ko-KR" altLang="en-US" sz="2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+mn-ea"/>
              </a:rPr>
              <a:t>를 </a:t>
            </a:r>
            <a:r>
              <a:rPr lang="ko-KR" altLang="en-US" sz="2000" dirty="0" err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+mn-ea"/>
              </a:rPr>
              <a:t>할당받는다</a:t>
            </a:r>
            <a:endParaRPr lang="ko-KR" altLang="en-US" sz="2000" dirty="0">
              <a:solidFill>
                <a:schemeClr val="accent5">
                  <a:lumMod val="20000"/>
                  <a:lumOff val="80000"/>
                </a:schemeClr>
              </a:solidFill>
              <a:latin typeface="+mn-ea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0073709" y="2362484"/>
            <a:ext cx="911791" cy="26394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1190006" y="3292619"/>
            <a:ext cx="1001260" cy="28260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1133140" y="4608950"/>
            <a:ext cx="1445429" cy="35674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6426736" y="6028682"/>
            <a:ext cx="435384" cy="3748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9709529" y="5147009"/>
            <a:ext cx="1040850" cy="2902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01622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69900" y="0"/>
            <a:ext cx="10515600" cy="938030"/>
          </a:xfrm>
        </p:spPr>
        <p:txBody>
          <a:bodyPr>
            <a:normAutofit/>
          </a:bodyPr>
          <a:lstStyle/>
          <a:p>
            <a:r>
              <a:rPr lang="en-US" altLang="ko-KR" sz="28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ea typeface="+mn-ea"/>
              </a:rPr>
              <a:t>AWS </a:t>
            </a:r>
            <a:r>
              <a:rPr lang="ko-KR" altLang="en-US" sz="28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ea typeface="+mn-ea"/>
              </a:rPr>
              <a:t>실습하기</a:t>
            </a:r>
            <a:endParaRPr lang="ko-KR" altLang="en-US" sz="2800" dirty="0">
              <a:solidFill>
                <a:schemeClr val="accent1">
                  <a:lumMod val="20000"/>
                  <a:lumOff val="80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673100" y="949325"/>
            <a:ext cx="10515600" cy="8642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AWS </a:t>
            </a:r>
            <a:r>
              <a:rPr lang="ko-KR" altLang="en-US" sz="2400" dirty="0" err="1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인스턴스에</a:t>
            </a:r>
            <a:r>
              <a:rPr lang="ko-KR" altLang="en-US" sz="24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 </a:t>
            </a:r>
            <a:r>
              <a:rPr lang="en-US" altLang="ko-KR" sz="2400" dirty="0" err="1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ip</a:t>
            </a:r>
            <a:r>
              <a:rPr lang="en-US" altLang="ko-KR" sz="24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 </a:t>
            </a:r>
            <a:r>
              <a:rPr lang="ko-KR" altLang="en-US" sz="24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연결하기</a:t>
            </a:r>
            <a:endParaRPr lang="ko-KR" altLang="en-US" sz="2400" dirty="0">
              <a:solidFill>
                <a:schemeClr val="accent1">
                  <a:lumMod val="20000"/>
                  <a:lumOff val="80000"/>
                </a:schemeClr>
              </a:solidFill>
              <a:latin typeface="+mn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709" y="1523977"/>
            <a:ext cx="2105319" cy="140037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8537" y="1523977"/>
            <a:ext cx="4266443" cy="371423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8537" y="5369064"/>
            <a:ext cx="8085263" cy="53168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697489" y="1491003"/>
            <a:ext cx="3653720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+mn-ea"/>
              </a:rPr>
              <a:t>탄력적 </a:t>
            </a:r>
            <a:r>
              <a:rPr lang="en-US" altLang="ko-KR" sz="2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+mn-ea"/>
              </a:rPr>
              <a:t>IP</a:t>
            </a:r>
            <a:r>
              <a:rPr lang="ko-KR" altLang="en-US" sz="2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+mn-ea"/>
              </a:rPr>
              <a:t>탭으로 돌아와</a:t>
            </a:r>
            <a:endParaRPr lang="en-US" altLang="ko-KR" sz="2000" dirty="0" smtClean="0">
              <a:solidFill>
                <a:schemeClr val="accent5">
                  <a:lumMod val="20000"/>
                  <a:lumOff val="80000"/>
                </a:schemeClr>
              </a:solidFill>
              <a:latin typeface="+mn-ea"/>
            </a:endParaRPr>
          </a:p>
          <a:p>
            <a:r>
              <a:rPr lang="ko-KR" altLang="en-US" sz="2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+mn-ea"/>
              </a:rPr>
              <a:t>부여된 </a:t>
            </a:r>
            <a:r>
              <a:rPr lang="en-US" altLang="ko-KR" sz="2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+mn-ea"/>
              </a:rPr>
              <a:t>IP</a:t>
            </a:r>
            <a:r>
              <a:rPr lang="ko-KR" altLang="en-US" sz="2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+mn-ea"/>
              </a:rPr>
              <a:t>를 선택하고 우측 상단의 작업에서 탄력적 </a:t>
            </a:r>
            <a:r>
              <a:rPr lang="en-US" altLang="ko-KR" sz="2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+mn-ea"/>
              </a:rPr>
              <a:t>IP</a:t>
            </a:r>
            <a:r>
              <a:rPr lang="ko-KR" altLang="en-US" sz="2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+mn-ea"/>
              </a:rPr>
              <a:t>주소 연결을 클릭한다</a:t>
            </a:r>
            <a:endParaRPr lang="en-US" altLang="ko-KR" sz="2000" dirty="0" smtClean="0">
              <a:solidFill>
                <a:schemeClr val="accent5">
                  <a:lumMod val="20000"/>
                  <a:lumOff val="80000"/>
                </a:schemeClr>
              </a:solidFill>
              <a:latin typeface="+mn-ea"/>
            </a:endParaRPr>
          </a:p>
          <a:p>
            <a:endParaRPr lang="en-US" altLang="ko-KR" sz="2000" dirty="0" smtClean="0">
              <a:solidFill>
                <a:schemeClr val="accent5">
                  <a:lumMod val="20000"/>
                  <a:lumOff val="80000"/>
                </a:schemeClr>
              </a:solidFill>
              <a:latin typeface="+mn-ea"/>
            </a:endParaRPr>
          </a:p>
          <a:p>
            <a:r>
              <a:rPr lang="ko-KR" altLang="en-US" sz="2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+mn-ea"/>
              </a:rPr>
              <a:t>연결할 </a:t>
            </a:r>
            <a:r>
              <a:rPr lang="ko-KR" altLang="en-US" sz="2000" dirty="0" err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+mn-ea"/>
              </a:rPr>
              <a:t>인스턴스를</a:t>
            </a:r>
            <a:r>
              <a:rPr lang="ko-KR" altLang="en-US" sz="2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+mn-ea"/>
              </a:rPr>
              <a:t> 선택하고 연결을 클릭한다</a:t>
            </a:r>
            <a:endParaRPr lang="en-US" altLang="ko-KR" sz="2000" dirty="0" smtClean="0">
              <a:solidFill>
                <a:schemeClr val="accent5">
                  <a:lumMod val="20000"/>
                  <a:lumOff val="80000"/>
                </a:schemeClr>
              </a:solidFill>
              <a:latin typeface="+mn-ea"/>
            </a:endParaRPr>
          </a:p>
          <a:p>
            <a:endParaRPr lang="en-US" altLang="ko-KR" sz="2000" dirty="0" smtClean="0">
              <a:solidFill>
                <a:schemeClr val="accent5">
                  <a:lumMod val="20000"/>
                  <a:lumOff val="80000"/>
                </a:schemeClr>
              </a:solidFill>
              <a:latin typeface="+mn-ea"/>
            </a:endParaRPr>
          </a:p>
          <a:p>
            <a:r>
              <a:rPr lang="ko-KR" altLang="en-US" sz="2000" dirty="0" err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+mn-ea"/>
              </a:rPr>
              <a:t>인스턴스</a:t>
            </a:r>
            <a:r>
              <a:rPr lang="ko-KR" altLang="en-US" sz="2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+mn-ea"/>
              </a:rPr>
              <a:t> 탭으로 돌아오면 해당 </a:t>
            </a:r>
            <a:r>
              <a:rPr lang="ko-KR" altLang="en-US" sz="2000" dirty="0" err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+mn-ea"/>
              </a:rPr>
              <a:t>인스턴스의</a:t>
            </a:r>
            <a:r>
              <a:rPr lang="ko-KR" altLang="en-US" sz="2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+mn-ea"/>
              </a:rPr>
              <a:t> </a:t>
            </a:r>
            <a:r>
              <a:rPr lang="en-US" altLang="ko-KR" sz="2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+mn-ea"/>
              </a:rPr>
              <a:t>IP</a:t>
            </a:r>
            <a:r>
              <a:rPr lang="ko-KR" altLang="en-US" sz="2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+mn-ea"/>
              </a:rPr>
              <a:t>주소가 </a:t>
            </a:r>
            <a:r>
              <a:rPr lang="ko-KR" altLang="en-US" sz="2000" dirty="0" err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+mn-ea"/>
              </a:rPr>
              <a:t>할당받은</a:t>
            </a:r>
            <a:r>
              <a:rPr lang="ko-KR" altLang="en-US" sz="2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+mn-ea"/>
              </a:rPr>
              <a:t> </a:t>
            </a:r>
            <a:r>
              <a:rPr lang="en-US" altLang="ko-KR" sz="2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+mn-ea"/>
              </a:rPr>
              <a:t>IP</a:t>
            </a:r>
            <a:r>
              <a:rPr lang="ko-KR" altLang="en-US" sz="2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+mn-ea"/>
              </a:rPr>
              <a:t>주소로 변경된 것을 확인할 수 있다</a:t>
            </a:r>
            <a:endParaRPr lang="en-US" altLang="ko-KR" sz="2000" dirty="0" smtClean="0">
              <a:solidFill>
                <a:schemeClr val="accent5">
                  <a:lumMod val="20000"/>
                  <a:lumOff val="80000"/>
                </a:schemeClr>
              </a:solidFill>
              <a:latin typeface="+mn-ea"/>
            </a:endParaRPr>
          </a:p>
          <a:p>
            <a:endParaRPr lang="en-US" altLang="ko-KR" sz="2000" dirty="0" smtClean="0">
              <a:solidFill>
                <a:schemeClr val="accent5">
                  <a:lumMod val="20000"/>
                  <a:lumOff val="80000"/>
                </a:schemeClr>
              </a:solidFill>
              <a:latin typeface="+mn-ea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125701" y="2293615"/>
            <a:ext cx="1114991" cy="2518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998119" y="1491003"/>
            <a:ext cx="748304" cy="3338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7058739" y="5012322"/>
            <a:ext cx="536547" cy="2928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3369276" y="3657600"/>
            <a:ext cx="3031524" cy="50250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0260931" y="5627213"/>
            <a:ext cx="1090278" cy="3374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40540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69900" y="0"/>
            <a:ext cx="10515600" cy="938030"/>
          </a:xfrm>
        </p:spPr>
        <p:txBody>
          <a:bodyPr>
            <a:normAutofit/>
          </a:bodyPr>
          <a:lstStyle/>
          <a:p>
            <a:r>
              <a:rPr lang="en-US" altLang="ko-KR" sz="28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ea typeface="+mn-ea"/>
              </a:rPr>
              <a:t>AWS </a:t>
            </a:r>
            <a:r>
              <a:rPr lang="ko-KR" altLang="en-US" sz="28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ea typeface="+mn-ea"/>
              </a:rPr>
              <a:t>실습하기</a:t>
            </a:r>
            <a:endParaRPr lang="ko-KR" altLang="en-US" sz="2800" dirty="0">
              <a:solidFill>
                <a:schemeClr val="accent1">
                  <a:lumMod val="20000"/>
                  <a:lumOff val="80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673100" y="949325"/>
            <a:ext cx="10515600" cy="8642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AWS </a:t>
            </a:r>
            <a:r>
              <a:rPr lang="ko-KR" altLang="en-US" sz="2400" dirty="0" err="1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인스턴스에</a:t>
            </a:r>
            <a:r>
              <a:rPr lang="ko-KR" altLang="en-US" sz="24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 </a:t>
            </a:r>
            <a:r>
              <a:rPr lang="ko-KR" altLang="en-US" sz="24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연결한 </a:t>
            </a:r>
            <a:r>
              <a:rPr lang="en-US" altLang="ko-KR" sz="2400" dirty="0" err="1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ip</a:t>
            </a:r>
            <a:r>
              <a:rPr lang="en-US" altLang="ko-KR" sz="24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 </a:t>
            </a:r>
            <a:r>
              <a:rPr lang="ko-KR" altLang="en-US" sz="24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해제하기</a:t>
            </a:r>
            <a:endParaRPr lang="ko-KR" altLang="en-US" sz="2400" dirty="0">
              <a:solidFill>
                <a:schemeClr val="accent1">
                  <a:lumMod val="20000"/>
                  <a:lumOff val="80000"/>
                </a:schemeClr>
              </a:solidFill>
              <a:latin typeface="+mn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777" y="1491003"/>
            <a:ext cx="2095792" cy="123842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2009" y="1491003"/>
            <a:ext cx="4515480" cy="360095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4985" y="5217698"/>
            <a:ext cx="8139722" cy="49442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827929" y="2537411"/>
            <a:ext cx="349121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+mn-ea"/>
              </a:rPr>
              <a:t>탄력적 </a:t>
            </a:r>
            <a:r>
              <a:rPr lang="en-US" altLang="ko-KR" sz="2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+mn-ea"/>
              </a:rPr>
              <a:t>IP</a:t>
            </a:r>
            <a:r>
              <a:rPr lang="ko-KR" altLang="en-US" sz="2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+mn-ea"/>
              </a:rPr>
              <a:t>탭에서 우측 상단의</a:t>
            </a:r>
            <a:endParaRPr lang="en-US" altLang="ko-KR" sz="2000" dirty="0" smtClean="0">
              <a:solidFill>
                <a:schemeClr val="accent5">
                  <a:lumMod val="20000"/>
                  <a:lumOff val="80000"/>
                </a:schemeClr>
              </a:solidFill>
              <a:latin typeface="+mn-ea"/>
            </a:endParaRPr>
          </a:p>
          <a:p>
            <a:r>
              <a:rPr lang="ko-KR" altLang="en-US" sz="2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+mn-ea"/>
              </a:rPr>
              <a:t>작업을 누르고</a:t>
            </a:r>
            <a:endParaRPr lang="en-US" altLang="ko-KR" sz="2000" dirty="0" smtClean="0">
              <a:solidFill>
                <a:schemeClr val="accent5">
                  <a:lumMod val="20000"/>
                  <a:lumOff val="80000"/>
                </a:schemeClr>
              </a:solidFill>
              <a:latin typeface="+mn-ea"/>
            </a:endParaRPr>
          </a:p>
          <a:p>
            <a:r>
              <a:rPr lang="ko-KR" altLang="en-US" sz="2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+mn-ea"/>
              </a:rPr>
              <a:t>탄력적 </a:t>
            </a:r>
            <a:r>
              <a:rPr lang="en-US" altLang="ko-KR" sz="2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+mn-ea"/>
              </a:rPr>
              <a:t>IP</a:t>
            </a:r>
            <a:r>
              <a:rPr lang="ko-KR" altLang="en-US" sz="2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+mn-ea"/>
              </a:rPr>
              <a:t>주소 연결 해제를 클릭한다</a:t>
            </a:r>
            <a:endParaRPr lang="en-US" altLang="ko-KR" sz="2000" dirty="0" smtClean="0">
              <a:solidFill>
                <a:schemeClr val="accent5">
                  <a:lumMod val="20000"/>
                  <a:lumOff val="80000"/>
                </a:schemeClr>
              </a:solidFill>
              <a:latin typeface="+mn-ea"/>
            </a:endParaRPr>
          </a:p>
          <a:p>
            <a:endParaRPr lang="en-US" altLang="ko-KR" sz="2000" dirty="0" smtClean="0">
              <a:solidFill>
                <a:schemeClr val="accent5">
                  <a:lumMod val="20000"/>
                  <a:lumOff val="80000"/>
                </a:schemeClr>
              </a:solidFill>
              <a:latin typeface="+mn-ea"/>
            </a:endParaRPr>
          </a:p>
          <a:p>
            <a:r>
              <a:rPr lang="ko-KR" altLang="en-US" sz="2000" dirty="0" err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+mn-ea"/>
              </a:rPr>
              <a:t>인스턴스</a:t>
            </a:r>
            <a:r>
              <a:rPr lang="ko-KR" altLang="en-US" sz="2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+mn-ea"/>
              </a:rPr>
              <a:t> 탭으로 돌아오면</a:t>
            </a:r>
            <a:endParaRPr lang="en-US" altLang="ko-KR" sz="2000" dirty="0" smtClean="0">
              <a:solidFill>
                <a:schemeClr val="accent5">
                  <a:lumMod val="20000"/>
                  <a:lumOff val="80000"/>
                </a:schemeClr>
              </a:solidFill>
              <a:latin typeface="+mn-ea"/>
            </a:endParaRPr>
          </a:p>
          <a:p>
            <a:r>
              <a:rPr lang="ko-KR" altLang="en-US" sz="2000" dirty="0" err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+mn-ea"/>
              </a:rPr>
              <a:t>인스턴스의</a:t>
            </a:r>
            <a:r>
              <a:rPr lang="ko-KR" altLang="en-US" sz="2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+mn-ea"/>
              </a:rPr>
              <a:t> </a:t>
            </a:r>
            <a:r>
              <a:rPr lang="en-US" altLang="ko-KR" sz="2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+mn-ea"/>
              </a:rPr>
              <a:t>IP</a:t>
            </a:r>
            <a:r>
              <a:rPr lang="ko-KR" altLang="en-US" sz="2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+mn-ea"/>
              </a:rPr>
              <a:t>주소가 다시 </a:t>
            </a:r>
            <a:endParaRPr lang="en-US" altLang="ko-KR" sz="2000" dirty="0" smtClean="0">
              <a:solidFill>
                <a:schemeClr val="accent5">
                  <a:lumMod val="20000"/>
                  <a:lumOff val="80000"/>
                </a:schemeClr>
              </a:solidFill>
              <a:latin typeface="+mn-ea"/>
            </a:endParaRPr>
          </a:p>
          <a:p>
            <a:r>
              <a:rPr lang="ko-KR" altLang="en-US" sz="2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+mn-ea"/>
              </a:rPr>
              <a:t>변경된 것을 확인할 수 있다</a:t>
            </a:r>
            <a:endParaRPr lang="en-US" altLang="ko-KR" sz="2000" dirty="0" smtClean="0">
              <a:solidFill>
                <a:schemeClr val="accent5">
                  <a:lumMod val="20000"/>
                  <a:lumOff val="80000"/>
                </a:schemeClr>
              </a:solidFill>
              <a:latin typeface="+mn-ea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955777" y="1556951"/>
            <a:ext cx="790645" cy="29079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068036" y="1847744"/>
            <a:ext cx="1238559" cy="40942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6712938" y="4735214"/>
            <a:ext cx="984551" cy="35674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0085295" y="5459065"/>
            <a:ext cx="1114991" cy="35674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05262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69900" y="0"/>
            <a:ext cx="10515600" cy="938030"/>
          </a:xfrm>
        </p:spPr>
        <p:txBody>
          <a:bodyPr>
            <a:normAutofit/>
          </a:bodyPr>
          <a:lstStyle/>
          <a:p>
            <a:r>
              <a:rPr lang="en-US" altLang="ko-KR" sz="28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ea typeface="+mn-ea"/>
              </a:rPr>
              <a:t>AWS </a:t>
            </a:r>
            <a:r>
              <a:rPr lang="ko-KR" altLang="en-US" sz="28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ea typeface="+mn-ea"/>
              </a:rPr>
              <a:t>실습하기</a:t>
            </a:r>
            <a:endParaRPr lang="ko-KR" altLang="en-US" sz="2800" dirty="0">
              <a:solidFill>
                <a:schemeClr val="accent1">
                  <a:lumMod val="20000"/>
                  <a:lumOff val="80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673100" y="949325"/>
            <a:ext cx="10515600" cy="8642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 err="1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할당받은</a:t>
            </a:r>
            <a:r>
              <a:rPr lang="ko-KR" altLang="en-US" sz="24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 </a:t>
            </a:r>
            <a:r>
              <a:rPr lang="en-US" altLang="ko-KR" sz="2400" dirty="0" err="1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ip</a:t>
            </a:r>
            <a:r>
              <a:rPr lang="en-US" altLang="ko-KR" sz="24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 </a:t>
            </a:r>
            <a:r>
              <a:rPr lang="ko-KR" altLang="en-US" sz="2400" dirty="0" err="1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릴리스하기</a:t>
            </a:r>
            <a:endParaRPr lang="ko-KR" altLang="en-US" sz="2400" dirty="0">
              <a:solidFill>
                <a:schemeClr val="accent1">
                  <a:lumMod val="20000"/>
                  <a:lumOff val="80000"/>
                </a:schemeClr>
              </a:solidFill>
              <a:latin typeface="+mn-ea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1163"/>
            <a:ext cx="12192000" cy="105103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686050"/>
            <a:ext cx="6880654" cy="2256094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8752" y="5055996"/>
            <a:ext cx="5391902" cy="136226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037097" y="2686050"/>
            <a:ext cx="461944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+mn-ea"/>
              </a:rPr>
              <a:t>탄력적 </a:t>
            </a:r>
            <a:r>
              <a:rPr lang="en-US" altLang="ko-KR" sz="2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+mn-ea"/>
              </a:rPr>
              <a:t>IP </a:t>
            </a:r>
            <a:r>
              <a:rPr lang="ko-KR" altLang="en-US" sz="2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+mn-ea"/>
              </a:rPr>
              <a:t>탭 우측 상단의 작업에서</a:t>
            </a:r>
            <a:endParaRPr lang="en-US" altLang="ko-KR" sz="2000" dirty="0" smtClean="0">
              <a:solidFill>
                <a:schemeClr val="accent5">
                  <a:lumMod val="20000"/>
                  <a:lumOff val="80000"/>
                </a:schemeClr>
              </a:solidFill>
              <a:latin typeface="+mn-ea"/>
            </a:endParaRPr>
          </a:p>
          <a:p>
            <a:r>
              <a:rPr lang="ko-KR" altLang="en-US" sz="2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+mn-ea"/>
              </a:rPr>
              <a:t>탄력적 </a:t>
            </a:r>
            <a:r>
              <a:rPr lang="en-US" altLang="ko-KR" sz="2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+mn-ea"/>
              </a:rPr>
              <a:t>IP </a:t>
            </a:r>
            <a:r>
              <a:rPr lang="ko-KR" altLang="en-US" sz="2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+mn-ea"/>
              </a:rPr>
              <a:t>주소 릴리스를 선택한다</a:t>
            </a:r>
            <a:endParaRPr lang="en-US" altLang="ko-KR" sz="2000" dirty="0" smtClean="0">
              <a:solidFill>
                <a:schemeClr val="accent5">
                  <a:lumMod val="20000"/>
                  <a:lumOff val="80000"/>
                </a:schemeClr>
              </a:solidFill>
              <a:latin typeface="+mn-ea"/>
            </a:endParaRPr>
          </a:p>
          <a:p>
            <a:endParaRPr lang="en-US" altLang="ko-KR" sz="2000" dirty="0" smtClean="0">
              <a:solidFill>
                <a:schemeClr val="accent5">
                  <a:lumMod val="20000"/>
                  <a:lumOff val="80000"/>
                </a:schemeClr>
              </a:solidFill>
              <a:latin typeface="+mn-ea"/>
            </a:endParaRPr>
          </a:p>
          <a:p>
            <a:r>
              <a:rPr lang="ko-KR" altLang="en-US" sz="2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+mn-ea"/>
              </a:rPr>
              <a:t>릴리스를 클릭하면</a:t>
            </a:r>
            <a:r>
              <a:rPr lang="en-US" altLang="ko-KR" sz="2000" dirty="0">
                <a:solidFill>
                  <a:schemeClr val="accent5">
                    <a:lumMod val="20000"/>
                    <a:lumOff val="80000"/>
                  </a:schemeClr>
                </a:solidFill>
                <a:latin typeface="+mn-ea"/>
              </a:rPr>
              <a:t> </a:t>
            </a:r>
            <a:r>
              <a:rPr lang="ko-KR" altLang="en-US" sz="2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+mn-ea"/>
              </a:rPr>
              <a:t>할당 받았던 </a:t>
            </a:r>
            <a:r>
              <a:rPr lang="en-US" altLang="ko-KR" sz="2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+mn-ea"/>
              </a:rPr>
              <a:t>IP</a:t>
            </a:r>
            <a:r>
              <a:rPr lang="ko-KR" altLang="en-US" sz="2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+mn-ea"/>
              </a:rPr>
              <a:t>주소가 사라진 것을 확인할 수 있다</a:t>
            </a:r>
            <a:endParaRPr lang="en-US" altLang="ko-KR" sz="2000" dirty="0" smtClean="0">
              <a:solidFill>
                <a:schemeClr val="accent5">
                  <a:lumMod val="20000"/>
                  <a:lumOff val="80000"/>
                </a:schemeClr>
              </a:solidFill>
              <a:latin typeface="+mn-ea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0631204" y="1939651"/>
            <a:ext cx="1114991" cy="2516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0541551" y="1552036"/>
            <a:ext cx="647150" cy="2728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6096001" y="4621427"/>
            <a:ext cx="784654" cy="2823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825916" y="6175371"/>
            <a:ext cx="4995014" cy="2428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42283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3577431" y="869688"/>
            <a:ext cx="6957482" cy="5218111"/>
          </a:xfrm>
          <a:prstGeom prst="rect">
            <a:avLst/>
          </a:prstGeom>
        </p:spPr>
      </p:pic>
      <p:sp>
        <p:nvSpPr>
          <p:cNvPr id="5" name="제목 1"/>
          <p:cNvSpPr txBox="1">
            <a:spLocks/>
          </p:cNvSpPr>
          <p:nvPr/>
        </p:nvSpPr>
        <p:spPr>
          <a:xfrm>
            <a:off x="3289300" y="199759"/>
            <a:ext cx="1549400" cy="16906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8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j-ea"/>
              </a:rPr>
              <a:t>용어</a:t>
            </a:r>
            <a:endParaRPr lang="en-US" altLang="ko-KR" sz="2800" dirty="0" smtClean="0">
              <a:solidFill>
                <a:schemeClr val="accent1">
                  <a:lumMod val="20000"/>
                  <a:lumOff val="80000"/>
                </a:schemeClr>
              </a:solidFill>
              <a:latin typeface="+mj-ea"/>
            </a:endParaRPr>
          </a:p>
          <a:p>
            <a:r>
              <a:rPr lang="ko-KR" altLang="en-US" sz="28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j-ea"/>
              </a:rPr>
              <a:t>정리</a:t>
            </a:r>
            <a:endParaRPr lang="ko-KR" altLang="en-US" sz="2800" dirty="0">
              <a:solidFill>
                <a:schemeClr val="accent1">
                  <a:lumMod val="20000"/>
                  <a:lumOff val="80000"/>
                </a:schemeClr>
              </a:solidFill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5531564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69900" y="0"/>
            <a:ext cx="10515600" cy="938030"/>
          </a:xfrm>
        </p:spPr>
        <p:txBody>
          <a:bodyPr>
            <a:normAutofit/>
          </a:bodyPr>
          <a:lstStyle/>
          <a:p>
            <a:r>
              <a:rPr lang="en-US" altLang="ko-KR" sz="28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ea typeface="+mn-ea"/>
              </a:rPr>
              <a:t>AWS </a:t>
            </a:r>
            <a:r>
              <a:rPr lang="ko-KR" altLang="en-US" sz="28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ea typeface="+mn-ea"/>
              </a:rPr>
              <a:t>실습하기</a:t>
            </a:r>
            <a:endParaRPr lang="ko-KR" altLang="en-US" sz="2800" dirty="0">
              <a:solidFill>
                <a:schemeClr val="accent1">
                  <a:lumMod val="20000"/>
                  <a:lumOff val="80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673100" y="949325"/>
            <a:ext cx="10515600" cy="8642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AWS </a:t>
            </a:r>
            <a:r>
              <a:rPr lang="ko-KR" altLang="en-US" sz="2400" dirty="0" err="1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인스턴스</a:t>
            </a:r>
            <a:r>
              <a:rPr lang="ko-KR" altLang="en-US" sz="24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 방화벽 내리기</a:t>
            </a:r>
            <a:endParaRPr lang="ko-KR" altLang="en-US" sz="2400" dirty="0">
              <a:solidFill>
                <a:schemeClr val="accent1">
                  <a:lumMod val="20000"/>
                  <a:lumOff val="80000"/>
                </a:schemeClr>
              </a:solidFill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900" y="1641388"/>
            <a:ext cx="5806781" cy="309372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6043" y="1641388"/>
            <a:ext cx="5372544" cy="309372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69900" y="4844363"/>
            <a:ext cx="58067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+mn-ea"/>
              </a:rPr>
              <a:t>인스턴스</a:t>
            </a:r>
            <a:r>
              <a:rPr lang="ko-KR" altLang="en-US" sz="2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+mn-ea"/>
              </a:rPr>
              <a:t> 탭에서 설정을 변경하려는 </a:t>
            </a:r>
            <a:r>
              <a:rPr lang="ko-KR" altLang="en-US" sz="2000" dirty="0" err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+mn-ea"/>
              </a:rPr>
              <a:t>인스턴스를</a:t>
            </a:r>
            <a:endParaRPr lang="en-US" altLang="ko-KR" sz="2000" dirty="0" smtClean="0">
              <a:solidFill>
                <a:schemeClr val="accent5">
                  <a:lumMod val="20000"/>
                  <a:lumOff val="80000"/>
                </a:schemeClr>
              </a:solidFill>
              <a:latin typeface="+mn-ea"/>
            </a:endParaRPr>
          </a:p>
          <a:p>
            <a:r>
              <a:rPr lang="ko-KR" altLang="en-US" sz="2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+mn-ea"/>
              </a:rPr>
              <a:t>선택하고 보안 탭의 보안 그룹 링크를 클릭한다</a:t>
            </a:r>
            <a:endParaRPr lang="en-US" altLang="ko-KR" sz="2000" dirty="0" smtClean="0">
              <a:solidFill>
                <a:schemeClr val="accent5">
                  <a:lumMod val="20000"/>
                  <a:lumOff val="80000"/>
                </a:schemeClr>
              </a:solidFill>
              <a:latin typeface="+mn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426043" y="4844363"/>
            <a:ext cx="53725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+mn-ea"/>
              </a:rPr>
              <a:t>인바운드</a:t>
            </a:r>
            <a:r>
              <a:rPr lang="ko-KR" altLang="en-US" sz="2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+mn-ea"/>
              </a:rPr>
              <a:t> 규칙 탭 우측의 </a:t>
            </a:r>
            <a:r>
              <a:rPr lang="ko-KR" altLang="en-US" sz="2000" dirty="0" err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+mn-ea"/>
              </a:rPr>
              <a:t>인바운드</a:t>
            </a:r>
            <a:r>
              <a:rPr lang="ko-KR" altLang="en-US" sz="2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+mn-ea"/>
              </a:rPr>
              <a:t> 규칙 편집 탭을 클릭한다</a:t>
            </a:r>
            <a:endParaRPr lang="en-US" altLang="ko-KR" sz="2000" dirty="0" smtClean="0">
              <a:solidFill>
                <a:schemeClr val="accent5">
                  <a:lumMod val="20000"/>
                  <a:lumOff val="80000"/>
                </a:schemeClr>
              </a:solidFill>
              <a:latin typeface="+mn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82004" y="3188248"/>
            <a:ext cx="464201" cy="2469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1784728" y="2275060"/>
            <a:ext cx="307684" cy="2305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2394329" y="3311713"/>
            <a:ext cx="373586" cy="3129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2023626" y="4378366"/>
            <a:ext cx="1576309" cy="1689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0683597" y="4444868"/>
            <a:ext cx="1022372" cy="2902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91485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69900" y="0"/>
            <a:ext cx="10515600" cy="938030"/>
          </a:xfrm>
        </p:spPr>
        <p:txBody>
          <a:bodyPr>
            <a:normAutofit/>
          </a:bodyPr>
          <a:lstStyle/>
          <a:p>
            <a:r>
              <a:rPr lang="en-US" altLang="ko-KR" sz="28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ea typeface="+mn-ea"/>
              </a:rPr>
              <a:t>AWS </a:t>
            </a:r>
            <a:r>
              <a:rPr lang="ko-KR" altLang="en-US" sz="28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ea typeface="+mn-ea"/>
              </a:rPr>
              <a:t>실습하기</a:t>
            </a:r>
            <a:endParaRPr lang="ko-KR" altLang="en-US" sz="2800" dirty="0">
              <a:solidFill>
                <a:schemeClr val="accent1">
                  <a:lumMod val="20000"/>
                  <a:lumOff val="80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673100" y="949325"/>
            <a:ext cx="10515600" cy="8642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AWS </a:t>
            </a:r>
            <a:r>
              <a:rPr lang="ko-KR" altLang="en-US" sz="2400" dirty="0" err="1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인스턴스</a:t>
            </a:r>
            <a:r>
              <a:rPr lang="ko-KR" altLang="en-US" sz="24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 방화벽 내리기 </a:t>
            </a:r>
            <a:endParaRPr lang="ko-KR" altLang="en-US" sz="2400" dirty="0">
              <a:solidFill>
                <a:schemeClr val="accent1">
                  <a:lumMod val="20000"/>
                  <a:lumOff val="80000"/>
                </a:schemeClr>
              </a:solidFill>
              <a:latin typeface="+mn-ea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302" y="1574065"/>
            <a:ext cx="7331208" cy="273594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2067" y="1574065"/>
            <a:ext cx="3941738" cy="273594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10302" y="4490420"/>
            <a:ext cx="73312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+mn-ea"/>
              </a:rPr>
              <a:t>인바운드</a:t>
            </a:r>
            <a:r>
              <a:rPr lang="ko-KR" altLang="en-US" sz="2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+mn-ea"/>
              </a:rPr>
              <a:t> 규칙에서 설정할 유형</a:t>
            </a:r>
            <a:r>
              <a:rPr lang="en-US" altLang="ko-KR" sz="2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+mn-ea"/>
              </a:rPr>
              <a:t>/</a:t>
            </a:r>
            <a:r>
              <a:rPr lang="ko-KR" altLang="en-US" sz="2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+mn-ea"/>
              </a:rPr>
              <a:t>포트를 선택하고 연결 상태를 변경한 뒤 규칙 저장을 클릭한다</a:t>
            </a:r>
            <a:endParaRPr lang="en-US" altLang="ko-KR" sz="2000" dirty="0" smtClean="0">
              <a:solidFill>
                <a:schemeClr val="accent5">
                  <a:lumMod val="20000"/>
                  <a:lumOff val="80000"/>
                </a:schemeClr>
              </a:solidFill>
              <a:latin typeface="+mn-e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872067" y="4490420"/>
            <a:ext cx="394173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+mn-ea"/>
              </a:rPr>
              <a:t>브라우저에서 해당 </a:t>
            </a:r>
            <a:r>
              <a:rPr lang="ko-KR" altLang="en-US" sz="2000" dirty="0" err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+mn-ea"/>
              </a:rPr>
              <a:t>인스턴스의</a:t>
            </a:r>
            <a:r>
              <a:rPr lang="ko-KR" altLang="en-US" sz="2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+mn-ea"/>
              </a:rPr>
              <a:t> </a:t>
            </a:r>
            <a:r>
              <a:rPr lang="ko-KR" altLang="en-US" sz="2000" dirty="0" err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+mn-ea"/>
              </a:rPr>
              <a:t>아이피</a:t>
            </a:r>
            <a:r>
              <a:rPr lang="ko-KR" altLang="en-US" sz="2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+mn-ea"/>
              </a:rPr>
              <a:t> 주소로 연결이 되는 것을 확인할 수 있다</a:t>
            </a:r>
            <a:endParaRPr lang="en-US" altLang="ko-KR" sz="2000" dirty="0" smtClean="0">
              <a:solidFill>
                <a:schemeClr val="accent5">
                  <a:lumMod val="20000"/>
                  <a:lumOff val="80000"/>
                </a:schemeClr>
              </a:solidFill>
              <a:latin typeface="+mn-ea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710587" y="2259928"/>
            <a:ext cx="1114991" cy="111758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4125863" y="2259927"/>
            <a:ext cx="569705" cy="111758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7098133" y="4043474"/>
            <a:ext cx="643377" cy="3390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9363538" y="1886061"/>
            <a:ext cx="736051" cy="24753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94541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097280" y="1478281"/>
            <a:ext cx="9888220" cy="169164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Virtual Box</a:t>
            </a: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처럼 이미지로 컨테이너</a:t>
            </a: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(</a:t>
            </a:r>
            <a:r>
              <a:rPr lang="ko-KR" altLang="en-US" sz="2000" dirty="0" err="1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인스턴스</a:t>
            </a: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)</a:t>
            </a: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를 만드는 기술</a:t>
            </a:r>
            <a:endParaRPr lang="en-US" altLang="ko-KR" sz="2000" dirty="0" smtClean="0">
              <a:solidFill>
                <a:schemeClr val="accent1">
                  <a:lumMod val="20000"/>
                  <a:lumOff val="80000"/>
                </a:schemeClr>
              </a:solidFill>
              <a:latin typeface="+mn-ea"/>
            </a:endParaRPr>
          </a:p>
          <a:p>
            <a:pPr marL="0" indent="0">
              <a:buNone/>
            </a:pPr>
            <a:r>
              <a:rPr lang="en-US" altLang="ko-KR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LXC(</a:t>
            </a:r>
            <a:r>
              <a:rPr lang="ko-KR" altLang="en-US" sz="2000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리눅스</a:t>
            </a:r>
            <a:r>
              <a:rPr lang="ko-KR" altLang="en-US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 컨테이너</a:t>
            </a:r>
            <a:r>
              <a:rPr lang="en-US" altLang="ko-KR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)</a:t>
            </a:r>
            <a:r>
              <a:rPr lang="ko-KR" altLang="en-US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라는 </a:t>
            </a:r>
            <a:r>
              <a:rPr lang="ko-KR" altLang="en-US" sz="2000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커널</a:t>
            </a:r>
            <a:r>
              <a:rPr lang="ko-KR" altLang="en-US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 컨테이너 기술을 이용하여 만든 컨테이너 </a:t>
            </a: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기술</a:t>
            </a:r>
            <a:endParaRPr lang="en-US" altLang="ko-KR" sz="2000" dirty="0" smtClean="0">
              <a:solidFill>
                <a:schemeClr val="accent1">
                  <a:lumMod val="20000"/>
                  <a:lumOff val="80000"/>
                </a:schemeClr>
              </a:solidFill>
              <a:latin typeface="+mn-ea"/>
            </a:endParaRPr>
          </a:p>
          <a:p>
            <a:pPr marL="0" indent="0">
              <a:buNone/>
            </a:pP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사실상 업계 표준이다</a:t>
            </a:r>
            <a:endParaRPr lang="en-US" altLang="ko-KR" sz="2000" dirty="0">
              <a:solidFill>
                <a:schemeClr val="accent1">
                  <a:lumMod val="20000"/>
                  <a:lumOff val="80000"/>
                </a:schemeClr>
              </a:solidFill>
              <a:latin typeface="+mn-ea"/>
            </a:endParaRPr>
          </a:p>
          <a:p>
            <a:pPr marL="0" indent="0">
              <a:buNone/>
            </a:pP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참고</a:t>
            </a: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) </a:t>
            </a:r>
            <a:r>
              <a:rPr lang="en-US" altLang="ko-KR" sz="2000" dirty="0" err="1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wsl</a:t>
            </a: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 – </a:t>
            </a: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윈도우 </a:t>
            </a:r>
            <a:r>
              <a:rPr lang="ko-KR" altLang="en-US" sz="2000" dirty="0" err="1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커널</a:t>
            </a: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 위에 </a:t>
            </a:r>
            <a:r>
              <a:rPr lang="ko-KR" altLang="en-US" sz="2000" dirty="0" err="1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리눅스</a:t>
            </a: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 </a:t>
            </a:r>
            <a:r>
              <a:rPr lang="ko-KR" altLang="en-US" sz="2000" dirty="0" err="1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커널을</a:t>
            </a: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 가상화시켜서 올려놓는 기술</a:t>
            </a:r>
            <a:endParaRPr lang="en-US" altLang="ko-KR" sz="2000" dirty="0" smtClean="0">
              <a:solidFill>
                <a:schemeClr val="accent1">
                  <a:lumMod val="20000"/>
                  <a:lumOff val="80000"/>
                </a:schemeClr>
              </a:solidFill>
              <a:latin typeface="+mn-ea"/>
            </a:endParaRPr>
          </a:p>
        </p:txBody>
      </p:sp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469900" y="0"/>
            <a:ext cx="10515600" cy="938030"/>
          </a:xfrm>
        </p:spPr>
        <p:txBody>
          <a:bodyPr>
            <a:normAutofit/>
          </a:bodyPr>
          <a:lstStyle/>
          <a:p>
            <a:r>
              <a:rPr lang="en-US" altLang="ko-KR" sz="28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ea typeface="+mn-ea"/>
              </a:rPr>
              <a:t>Docker </a:t>
            </a:r>
            <a:r>
              <a:rPr lang="ko-KR" altLang="en-US" sz="28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ea typeface="+mn-ea"/>
              </a:rPr>
              <a:t>실습하기</a:t>
            </a:r>
            <a:endParaRPr lang="ko-KR" altLang="en-US" sz="2800" dirty="0">
              <a:solidFill>
                <a:schemeClr val="accent1">
                  <a:lumMod val="20000"/>
                  <a:lumOff val="80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673100" y="949325"/>
            <a:ext cx="10515600" cy="8642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Docker</a:t>
            </a:r>
            <a:endParaRPr lang="ko-KR" altLang="en-US" sz="2400" dirty="0">
              <a:solidFill>
                <a:schemeClr val="accent1">
                  <a:lumMod val="20000"/>
                  <a:lumOff val="80000"/>
                </a:schemeClr>
              </a:solidFill>
              <a:latin typeface="+mn-ea"/>
            </a:endParaRPr>
          </a:p>
        </p:txBody>
      </p:sp>
      <p:pic>
        <p:nvPicPr>
          <p:cNvPr id="6" name="Picture 4" descr="가상머신과 도커">
            <a:extLst>
              <a:ext uri="{FF2B5EF4-FFF2-40B4-BE49-F238E27FC236}">
                <a16:creationId xmlns:a16="http://schemas.microsoft.com/office/drawing/2014/main" xmlns="" id="{39C5675E-6059-6D40-8B5B-099DC484F6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5177" y="3698877"/>
            <a:ext cx="4304883" cy="2664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내용 개체 틀 2"/>
          <p:cNvSpPr txBox="1">
            <a:spLocks/>
          </p:cNvSpPr>
          <p:nvPr/>
        </p:nvSpPr>
        <p:spPr>
          <a:xfrm>
            <a:off x="5929630" y="4371937"/>
            <a:ext cx="4889500" cy="13186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Docker</a:t>
            </a: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는</a:t>
            </a:r>
            <a:endParaRPr lang="en-US" altLang="ko-KR" sz="2000" dirty="0" smtClean="0">
              <a:solidFill>
                <a:schemeClr val="accent1">
                  <a:lumMod val="20000"/>
                  <a:lumOff val="80000"/>
                </a:schemeClr>
              </a:solidFill>
              <a:latin typeface="+mn-ea"/>
            </a:endParaRPr>
          </a:p>
          <a:p>
            <a:pPr marL="0" indent="0">
              <a:buNone/>
            </a:pP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overhead</a:t>
            </a: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에 해당되는 부분을 제거해서</a:t>
            </a:r>
            <a:endParaRPr lang="en-US" altLang="ko-KR" sz="2000" dirty="0" smtClean="0">
              <a:solidFill>
                <a:schemeClr val="accent1">
                  <a:lumMod val="20000"/>
                  <a:lumOff val="80000"/>
                </a:schemeClr>
              </a:solidFill>
              <a:latin typeface="+mn-ea"/>
            </a:endParaRPr>
          </a:p>
          <a:p>
            <a:pPr marL="0" indent="0">
              <a:buNone/>
            </a:pP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가볍고 빠르다</a:t>
            </a:r>
            <a:endParaRPr lang="en-US" altLang="ko-KR" sz="2000" dirty="0" smtClean="0">
              <a:solidFill>
                <a:schemeClr val="accent1">
                  <a:lumMod val="20000"/>
                  <a:lumOff val="80000"/>
                </a:schemeClr>
              </a:solidFill>
              <a:latin typeface="+mn-ea"/>
            </a:endParaRP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673100" y="3169921"/>
            <a:ext cx="10515600" cy="8642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Container</a:t>
            </a:r>
            <a:endParaRPr lang="ko-KR" altLang="en-US" sz="2400" dirty="0">
              <a:solidFill>
                <a:schemeClr val="accent1">
                  <a:lumMod val="20000"/>
                  <a:lumOff val="8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887688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469900" y="0"/>
            <a:ext cx="10515600" cy="938030"/>
          </a:xfrm>
        </p:spPr>
        <p:txBody>
          <a:bodyPr>
            <a:normAutofit/>
          </a:bodyPr>
          <a:lstStyle/>
          <a:p>
            <a:r>
              <a:rPr lang="en-US" altLang="ko-KR" sz="28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ea typeface="+mn-ea"/>
              </a:rPr>
              <a:t>Docker </a:t>
            </a:r>
            <a:r>
              <a:rPr lang="ko-KR" altLang="en-US" sz="28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ea typeface="+mn-ea"/>
              </a:rPr>
              <a:t>실습하기</a:t>
            </a:r>
            <a:endParaRPr lang="ko-KR" altLang="en-US" sz="2800" dirty="0">
              <a:solidFill>
                <a:schemeClr val="accent1">
                  <a:lumMod val="20000"/>
                  <a:lumOff val="80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673100" y="949325"/>
            <a:ext cx="10515600" cy="8642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Layer</a:t>
            </a:r>
            <a:r>
              <a:rPr lang="ko-KR" altLang="en-US" sz="24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저장방식</a:t>
            </a:r>
            <a:endParaRPr lang="ko-KR" altLang="en-US" sz="2400" dirty="0">
              <a:solidFill>
                <a:schemeClr val="accent1">
                  <a:lumMod val="20000"/>
                  <a:lumOff val="80000"/>
                </a:schemeClr>
              </a:solidFill>
              <a:latin typeface="+mn-ea"/>
            </a:endParaRP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2467735" y="4876800"/>
            <a:ext cx="7741920" cy="165068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layer</a:t>
            </a: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기반으로 중복을 제거하고 차이가 있는 부분만 관리한다</a:t>
            </a:r>
            <a:endParaRPr lang="ko-KR" altLang="en-US" sz="2000" dirty="0">
              <a:solidFill>
                <a:schemeClr val="accent1">
                  <a:lumMod val="20000"/>
                  <a:lumOff val="80000"/>
                </a:schemeClr>
              </a:solidFill>
              <a:latin typeface="+mn-ea"/>
            </a:endParaRPr>
          </a:p>
        </p:txBody>
      </p:sp>
      <p:pic>
        <p:nvPicPr>
          <p:cNvPr id="6" name="Picture 2" descr="Docker Layer">
            <a:extLst>
              <a:ext uri="{FF2B5EF4-FFF2-40B4-BE49-F238E27FC236}">
                <a16:creationId xmlns:a16="http://schemas.microsoft.com/office/drawing/2014/main" xmlns="" id="{97B9C324-F982-A540-AEB6-A8CC79D4C5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7735" y="1813560"/>
            <a:ext cx="6926330" cy="2743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31814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469900" y="0"/>
            <a:ext cx="10515600" cy="938030"/>
          </a:xfrm>
        </p:spPr>
        <p:txBody>
          <a:bodyPr>
            <a:normAutofit/>
          </a:bodyPr>
          <a:lstStyle/>
          <a:p>
            <a:r>
              <a:rPr lang="en-US" altLang="ko-KR" sz="28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ea typeface="+mn-ea"/>
              </a:rPr>
              <a:t>Docker </a:t>
            </a:r>
            <a:r>
              <a:rPr lang="ko-KR" altLang="en-US" sz="28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ea typeface="+mn-ea"/>
              </a:rPr>
              <a:t>실습하기</a:t>
            </a:r>
            <a:endParaRPr lang="ko-KR" altLang="en-US" sz="2800" dirty="0">
              <a:solidFill>
                <a:schemeClr val="accent1">
                  <a:lumMod val="20000"/>
                  <a:lumOff val="80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673100" y="949325"/>
            <a:ext cx="10515600" cy="8642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컨테이너 생성하기</a:t>
            </a:r>
            <a:endParaRPr lang="ko-KR" altLang="en-US" sz="2400" dirty="0">
              <a:solidFill>
                <a:schemeClr val="accent1">
                  <a:lumMod val="20000"/>
                  <a:lumOff val="80000"/>
                </a:schemeClr>
              </a:solidFill>
              <a:latin typeface="+mn-ea"/>
            </a:endParaRP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6026237" y="2130368"/>
            <a:ext cx="5556163" cy="16347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000" dirty="0">
                <a:solidFill>
                  <a:schemeClr val="accent5">
                    <a:lumMod val="20000"/>
                    <a:lumOff val="80000"/>
                  </a:schemeClr>
                </a:solidFill>
                <a:latin typeface="+mn-ea"/>
              </a:rPr>
              <a:t> </a:t>
            </a:r>
            <a:r>
              <a:rPr lang="en-US" altLang="ko-KR" sz="2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+mn-ea"/>
              </a:rPr>
              <a:t>Docker</a:t>
            </a:r>
            <a:r>
              <a:rPr lang="ko-KR" altLang="en-US" sz="2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+mn-ea"/>
              </a:rPr>
              <a:t>를 실행하고 컨테이너 최초생성을</a:t>
            </a:r>
            <a:endParaRPr lang="en-US" altLang="ko-KR" sz="2000" dirty="0" smtClean="0">
              <a:solidFill>
                <a:schemeClr val="accent5">
                  <a:lumMod val="20000"/>
                  <a:lumOff val="80000"/>
                </a:schemeClr>
              </a:solidFill>
              <a:latin typeface="+mn-ea"/>
            </a:endParaRPr>
          </a:p>
          <a:p>
            <a:pPr marL="0" indent="0">
              <a:buNone/>
            </a:pPr>
            <a:r>
              <a:rPr lang="ko-KR" altLang="en-US" sz="2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+mn-ea"/>
              </a:rPr>
              <a:t>위해 </a:t>
            </a:r>
            <a:r>
              <a:rPr lang="en-US" altLang="ko-KR" sz="2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+mn-ea"/>
              </a:rPr>
              <a:t>What is a container?</a:t>
            </a:r>
            <a:r>
              <a:rPr lang="ko-KR" altLang="en-US" sz="2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+mn-ea"/>
              </a:rPr>
              <a:t>를 클릭한다</a:t>
            </a:r>
            <a:endParaRPr lang="en-US" altLang="ko-KR" sz="2000" dirty="0" smtClean="0">
              <a:solidFill>
                <a:schemeClr val="accent5">
                  <a:lumMod val="20000"/>
                  <a:lumOff val="80000"/>
                </a:schemeClr>
              </a:solidFill>
              <a:latin typeface="+mn-ea"/>
            </a:endParaRPr>
          </a:p>
          <a:p>
            <a:pPr marL="0" indent="0">
              <a:buNone/>
            </a:pPr>
            <a:endParaRPr lang="en-US" altLang="ko-KR" sz="2000" dirty="0">
              <a:solidFill>
                <a:schemeClr val="accent5">
                  <a:lumMod val="20000"/>
                  <a:lumOff val="80000"/>
                </a:schemeClr>
              </a:solidFill>
              <a:latin typeface="+mn-ea"/>
            </a:endParaRPr>
          </a:p>
          <a:p>
            <a:pPr marL="0" indent="0">
              <a:buNone/>
            </a:pPr>
            <a:r>
              <a:rPr lang="ko-KR" altLang="en-US" sz="2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+mn-ea"/>
              </a:rPr>
              <a:t>명령어를 복사해 명령 프롬프트에서 실행한다 </a:t>
            </a:r>
            <a:endParaRPr lang="ko-KR" altLang="en-US" sz="2000" dirty="0">
              <a:solidFill>
                <a:schemeClr val="accent5">
                  <a:lumMod val="20000"/>
                  <a:lumOff val="80000"/>
                </a:schemeClr>
              </a:solidFill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87388"/>
            <a:ext cx="5188037" cy="286154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7009" y="3765167"/>
            <a:ext cx="7126791" cy="122674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5086992"/>
            <a:ext cx="7068536" cy="1590897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2081290" y="3586795"/>
            <a:ext cx="1732829" cy="51564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4372468" y="4589589"/>
            <a:ext cx="6896894" cy="28721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2081290" y="5763971"/>
            <a:ext cx="5752894" cy="22493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7456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469900" y="0"/>
            <a:ext cx="10515600" cy="938030"/>
          </a:xfrm>
        </p:spPr>
        <p:txBody>
          <a:bodyPr>
            <a:normAutofit/>
          </a:bodyPr>
          <a:lstStyle/>
          <a:p>
            <a:r>
              <a:rPr lang="en-US" altLang="ko-KR" sz="28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ea typeface="+mn-ea"/>
              </a:rPr>
              <a:t>Docker </a:t>
            </a:r>
            <a:r>
              <a:rPr lang="ko-KR" altLang="en-US" sz="28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ea typeface="+mn-ea"/>
              </a:rPr>
              <a:t>실습하기</a:t>
            </a:r>
            <a:endParaRPr lang="ko-KR" altLang="en-US" sz="2800" dirty="0">
              <a:solidFill>
                <a:schemeClr val="accent1">
                  <a:lumMod val="20000"/>
                  <a:lumOff val="80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673100" y="949325"/>
            <a:ext cx="10515600" cy="8642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컨테이너 생성하기</a:t>
            </a:r>
            <a:endParaRPr lang="ko-KR" altLang="en-US" sz="2400" dirty="0">
              <a:solidFill>
                <a:schemeClr val="accent1">
                  <a:lumMod val="20000"/>
                  <a:lumOff val="80000"/>
                </a:schemeClr>
              </a:solidFill>
              <a:latin typeface="+mn-ea"/>
            </a:endParaRP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3415956" y="5310491"/>
            <a:ext cx="6263503" cy="122211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0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컨테이너가 생성된 것을 확인할 수 있다</a:t>
            </a:r>
            <a:endParaRPr lang="ko-KR" altLang="en-US" sz="2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32331"/>
            <a:ext cx="10231278" cy="345805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6815" y="469015"/>
            <a:ext cx="4274439" cy="3255061"/>
          </a:xfrm>
          <a:prstGeom prst="rect">
            <a:avLst/>
          </a:prstGeom>
        </p:spPr>
      </p:pic>
      <p:cxnSp>
        <p:nvCxnSpPr>
          <p:cNvPr id="8" name="직선 연결선 7"/>
          <p:cNvCxnSpPr/>
          <p:nvPr/>
        </p:nvCxnSpPr>
        <p:spPr>
          <a:xfrm flipV="1">
            <a:off x="7406815" y="3624649"/>
            <a:ext cx="0" cy="7084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 flipV="1">
            <a:off x="7735330" y="3724076"/>
            <a:ext cx="3945924" cy="6502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37005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469900" y="0"/>
            <a:ext cx="10515600" cy="938030"/>
          </a:xfrm>
        </p:spPr>
        <p:txBody>
          <a:bodyPr>
            <a:normAutofit/>
          </a:bodyPr>
          <a:lstStyle/>
          <a:p>
            <a:r>
              <a:rPr lang="en-US" altLang="ko-KR" sz="28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ea typeface="+mn-ea"/>
              </a:rPr>
              <a:t>Docker </a:t>
            </a:r>
            <a:r>
              <a:rPr lang="ko-KR" altLang="en-US" sz="28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ea typeface="+mn-ea"/>
              </a:rPr>
              <a:t>실습하기</a:t>
            </a:r>
            <a:endParaRPr lang="ko-KR" altLang="en-US" sz="2800" dirty="0">
              <a:solidFill>
                <a:schemeClr val="accent1">
                  <a:lumMod val="20000"/>
                  <a:lumOff val="80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673100" y="949325"/>
            <a:ext cx="10515600" cy="8642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Docker </a:t>
            </a:r>
            <a:r>
              <a:rPr lang="ko-KR" altLang="en-US" sz="24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명령어 확인하기</a:t>
            </a:r>
            <a:endParaRPr lang="ko-KR" altLang="en-US" sz="2400" dirty="0">
              <a:solidFill>
                <a:schemeClr val="accent1">
                  <a:lumMod val="20000"/>
                  <a:lumOff val="80000"/>
                </a:schemeClr>
              </a:solidFill>
              <a:latin typeface="+mn-ea"/>
            </a:endParaRP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7581798" y="1824855"/>
            <a:ext cx="3403702" cy="4352107"/>
          </a:xfrm>
        </p:spPr>
        <p:txBody>
          <a:bodyPr>
            <a:normAutofit/>
          </a:bodyPr>
          <a:lstStyle/>
          <a:p>
            <a:r>
              <a:rPr lang="ko-KR" altLang="en-US" sz="2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+mn-ea"/>
              </a:rPr>
              <a:t>명령 프롬프트에서 </a:t>
            </a:r>
            <a:endParaRPr lang="en-US" altLang="ko-KR" sz="2000" dirty="0" smtClean="0">
              <a:solidFill>
                <a:schemeClr val="accent5">
                  <a:lumMod val="20000"/>
                  <a:lumOff val="80000"/>
                </a:schemeClr>
              </a:solidFill>
              <a:latin typeface="+mn-ea"/>
            </a:endParaRPr>
          </a:p>
          <a:p>
            <a:pPr marL="0" indent="0">
              <a:buNone/>
            </a:pPr>
            <a:r>
              <a:rPr lang="en-US" altLang="ko-KR" sz="2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+mn-ea"/>
              </a:rPr>
              <a:t>  </a:t>
            </a:r>
            <a:r>
              <a:rPr lang="en-US" altLang="ko-KR" sz="2000" dirty="0" err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+mn-ea"/>
              </a:rPr>
              <a:t>docker</a:t>
            </a:r>
            <a:r>
              <a:rPr lang="en-US" altLang="ko-KR" sz="2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+mn-ea"/>
              </a:rPr>
              <a:t> help </a:t>
            </a:r>
          </a:p>
          <a:p>
            <a:pPr marL="0" indent="0">
              <a:buNone/>
            </a:pPr>
            <a:r>
              <a:rPr lang="ko-KR" altLang="en-US" sz="2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+mn-ea"/>
              </a:rPr>
              <a:t> 명령어를 실행하면</a:t>
            </a:r>
            <a:r>
              <a:rPr lang="ko-KR" altLang="en-US" sz="2000" dirty="0">
                <a:solidFill>
                  <a:schemeClr val="accent5">
                    <a:lumMod val="20000"/>
                    <a:lumOff val="80000"/>
                  </a:schemeClr>
                </a:solidFill>
                <a:latin typeface="+mn-ea"/>
              </a:rPr>
              <a:t> </a:t>
            </a:r>
            <a:endParaRPr lang="en-US" altLang="ko-KR" sz="2000" dirty="0" smtClean="0">
              <a:solidFill>
                <a:schemeClr val="accent5">
                  <a:lumMod val="20000"/>
                  <a:lumOff val="80000"/>
                </a:schemeClr>
              </a:solidFill>
              <a:latin typeface="+mn-ea"/>
            </a:endParaRPr>
          </a:p>
          <a:p>
            <a:pPr marL="0" indent="0">
              <a:buNone/>
            </a:pPr>
            <a:r>
              <a:rPr lang="en-US" altLang="ko-KR" sz="2000" dirty="0">
                <a:solidFill>
                  <a:schemeClr val="accent5">
                    <a:lumMod val="20000"/>
                    <a:lumOff val="80000"/>
                  </a:schemeClr>
                </a:solidFill>
                <a:latin typeface="+mn-ea"/>
              </a:rPr>
              <a:t> </a:t>
            </a:r>
            <a:r>
              <a:rPr lang="en-US" altLang="ko-KR" sz="2000" dirty="0" err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+mn-ea"/>
              </a:rPr>
              <a:t>docker</a:t>
            </a:r>
            <a:r>
              <a:rPr lang="ko-KR" altLang="en-US" sz="2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+mn-ea"/>
              </a:rPr>
              <a:t>에서 사용할 수 있는</a:t>
            </a:r>
            <a:endParaRPr lang="en-US" altLang="ko-KR" sz="2000" dirty="0" smtClean="0">
              <a:solidFill>
                <a:schemeClr val="accent5">
                  <a:lumMod val="20000"/>
                  <a:lumOff val="80000"/>
                </a:schemeClr>
              </a:solidFill>
              <a:latin typeface="+mn-ea"/>
            </a:endParaRPr>
          </a:p>
          <a:p>
            <a:pPr marL="0" indent="0">
              <a:buNone/>
            </a:pPr>
            <a:r>
              <a:rPr lang="en-US" altLang="ko-KR" sz="2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+mn-ea"/>
              </a:rPr>
              <a:t> </a:t>
            </a:r>
            <a:r>
              <a:rPr lang="en-US" altLang="ko-KR" sz="2000" dirty="0" err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+mn-ea"/>
              </a:rPr>
              <a:t>docker</a:t>
            </a:r>
            <a:r>
              <a:rPr lang="ko-KR" altLang="en-US" sz="2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+mn-ea"/>
              </a:rPr>
              <a:t>의 </a:t>
            </a:r>
            <a:r>
              <a:rPr lang="ko-KR" altLang="en-US" sz="2000" dirty="0" err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+mn-ea"/>
              </a:rPr>
              <a:t>예약어에</a:t>
            </a:r>
            <a:r>
              <a:rPr lang="ko-KR" altLang="en-US" sz="2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+mn-ea"/>
              </a:rPr>
              <a:t> 대한</a:t>
            </a:r>
            <a:endParaRPr lang="en-US" altLang="ko-KR" sz="2000" dirty="0" smtClean="0">
              <a:solidFill>
                <a:schemeClr val="accent5">
                  <a:lumMod val="20000"/>
                  <a:lumOff val="80000"/>
                </a:schemeClr>
              </a:solidFill>
              <a:latin typeface="+mn-ea"/>
            </a:endParaRPr>
          </a:p>
          <a:p>
            <a:pPr marL="0" indent="0">
              <a:buNone/>
            </a:pPr>
            <a:r>
              <a:rPr lang="ko-KR" altLang="en-US" sz="2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+mn-ea"/>
              </a:rPr>
              <a:t> 설명을 확인할 수 있다</a:t>
            </a:r>
            <a:endParaRPr lang="en-US" altLang="ko-KR" sz="2000" dirty="0" smtClean="0">
              <a:solidFill>
                <a:schemeClr val="accent5">
                  <a:lumMod val="20000"/>
                  <a:lumOff val="80000"/>
                </a:schemeClr>
              </a:solidFill>
              <a:latin typeface="+mn-ea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13560"/>
            <a:ext cx="6578498" cy="4363403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2328425" y="1824855"/>
            <a:ext cx="1114991" cy="35674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77674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469900" y="0"/>
            <a:ext cx="10515600" cy="938030"/>
          </a:xfrm>
        </p:spPr>
        <p:txBody>
          <a:bodyPr>
            <a:normAutofit/>
          </a:bodyPr>
          <a:lstStyle/>
          <a:p>
            <a:r>
              <a:rPr lang="en-US" altLang="ko-KR" sz="28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ea typeface="+mn-ea"/>
              </a:rPr>
              <a:t>Docker </a:t>
            </a:r>
            <a:r>
              <a:rPr lang="ko-KR" altLang="en-US" sz="28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ea typeface="+mn-ea"/>
              </a:rPr>
              <a:t>실습하기</a:t>
            </a:r>
            <a:endParaRPr lang="ko-KR" altLang="en-US" sz="2800" dirty="0">
              <a:solidFill>
                <a:schemeClr val="accent1">
                  <a:lumMod val="20000"/>
                  <a:lumOff val="80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673100" y="949325"/>
            <a:ext cx="10515600" cy="8642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Docker</a:t>
            </a:r>
            <a:endParaRPr lang="ko-KR" altLang="en-US" sz="2400" dirty="0">
              <a:solidFill>
                <a:schemeClr val="accent1">
                  <a:lumMod val="20000"/>
                  <a:lumOff val="80000"/>
                </a:schemeClr>
              </a:solidFill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57" y="1649017"/>
            <a:ext cx="12084843" cy="49817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3657" y="3704603"/>
            <a:ext cx="7890148" cy="2826322"/>
          </a:xfrm>
          <a:prstGeom prst="rect">
            <a:avLst/>
          </a:prstGeom>
        </p:spPr>
      </p:pic>
      <p:sp>
        <p:nvSpPr>
          <p:cNvPr id="7" name="내용 개체 틀 1"/>
          <p:cNvSpPr>
            <a:spLocks noGrp="1"/>
          </p:cNvSpPr>
          <p:nvPr>
            <p:ph idx="1"/>
          </p:nvPr>
        </p:nvSpPr>
        <p:spPr>
          <a:xfrm>
            <a:off x="502652" y="2143251"/>
            <a:ext cx="11148573" cy="15613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000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+mn-ea"/>
              </a:rPr>
              <a:t>docker</a:t>
            </a:r>
            <a:r>
              <a:rPr lang="en-US" altLang="ko-KR" sz="2000" dirty="0">
                <a:solidFill>
                  <a:schemeClr val="accent5">
                    <a:lumMod val="20000"/>
                    <a:lumOff val="80000"/>
                  </a:schemeClr>
                </a:solidFill>
                <a:latin typeface="+mn-ea"/>
              </a:rPr>
              <a:t> run </a:t>
            </a:r>
            <a:r>
              <a:rPr lang="en-US" altLang="ko-KR" sz="2000" dirty="0">
                <a:solidFill>
                  <a:srgbClr val="FFFF00"/>
                </a:solidFill>
                <a:latin typeface="+mn-ea"/>
              </a:rPr>
              <a:t>-p 8088:80 </a:t>
            </a:r>
            <a:r>
              <a:rPr lang="en-US" altLang="ko-KR" sz="2000" dirty="0">
                <a:solidFill>
                  <a:srgbClr val="FFC000"/>
                </a:solidFill>
                <a:latin typeface="+mn-ea"/>
              </a:rPr>
              <a:t>-d</a:t>
            </a:r>
            <a:r>
              <a:rPr lang="en-US" altLang="ko-KR" sz="2000" dirty="0">
                <a:solidFill>
                  <a:schemeClr val="accent5">
                    <a:lumMod val="20000"/>
                    <a:lumOff val="80000"/>
                  </a:schemeClr>
                </a:solidFill>
                <a:latin typeface="+mn-ea"/>
              </a:rPr>
              <a:t> </a:t>
            </a:r>
            <a:r>
              <a:rPr lang="en-US" altLang="ko-KR" sz="2000" dirty="0">
                <a:solidFill>
                  <a:schemeClr val="accent6"/>
                </a:solidFill>
                <a:latin typeface="+mn-ea"/>
              </a:rPr>
              <a:t>--name </a:t>
            </a:r>
            <a:r>
              <a:rPr lang="en-US" altLang="ko-KR" sz="2000" dirty="0" smtClean="0">
                <a:solidFill>
                  <a:schemeClr val="accent6"/>
                </a:solidFill>
                <a:latin typeface="+mn-ea"/>
              </a:rPr>
              <a:t>welcome-to-</a:t>
            </a:r>
            <a:r>
              <a:rPr lang="en-US" altLang="ko-KR" sz="2000" dirty="0" err="1" smtClean="0">
                <a:solidFill>
                  <a:schemeClr val="accent6"/>
                </a:solidFill>
                <a:latin typeface="+mn-ea"/>
              </a:rPr>
              <a:t>docker</a:t>
            </a:r>
            <a:r>
              <a:rPr lang="en-US" altLang="ko-KR" sz="2000" dirty="0" smtClean="0">
                <a:solidFill>
                  <a:schemeClr val="accent6"/>
                </a:solidFill>
                <a:latin typeface="+mn-ea"/>
              </a:rPr>
              <a:t> </a:t>
            </a:r>
            <a:r>
              <a:rPr lang="en-US" altLang="ko-KR" sz="2000" dirty="0" err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+mn-ea"/>
              </a:rPr>
              <a:t>docker</a:t>
            </a:r>
            <a:r>
              <a:rPr lang="en-US" altLang="ko-KR" sz="2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+mn-ea"/>
              </a:rPr>
              <a:t>/welcome-to-</a:t>
            </a:r>
            <a:r>
              <a:rPr lang="en-US" altLang="ko-KR" sz="2000" dirty="0" err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+mn-ea"/>
              </a:rPr>
              <a:t>docker</a:t>
            </a:r>
            <a:endParaRPr lang="en-US" altLang="ko-KR" sz="2000" dirty="0" smtClean="0">
              <a:solidFill>
                <a:schemeClr val="accent5">
                  <a:lumMod val="20000"/>
                  <a:lumOff val="80000"/>
                </a:schemeClr>
              </a:solidFill>
              <a:latin typeface="+mn-ea"/>
            </a:endParaRPr>
          </a:p>
          <a:p>
            <a:pPr marL="0" indent="0">
              <a:buNone/>
            </a:pPr>
            <a:r>
              <a:rPr lang="ko-KR" altLang="ko-KR" sz="2000" b="1" dirty="0">
                <a:solidFill>
                  <a:schemeClr val="accent5">
                    <a:lumMod val="20000"/>
                    <a:lumOff val="80000"/>
                  </a:schemeClr>
                </a:solidFill>
                <a:latin typeface="+mn-ea"/>
              </a:rPr>
              <a:t>docker/welcome-to-docker</a:t>
            </a:r>
            <a:r>
              <a:rPr lang="ko-KR" altLang="ko-KR" sz="2000" dirty="0">
                <a:solidFill>
                  <a:schemeClr val="accent5">
                    <a:lumMod val="20000"/>
                    <a:lumOff val="80000"/>
                  </a:schemeClr>
                </a:solidFill>
                <a:latin typeface="+mn-ea"/>
              </a:rPr>
              <a:t> 이미지를 사용하여 </a:t>
            </a:r>
            <a:r>
              <a:rPr lang="ko-KR" altLang="ko-KR" sz="2000" dirty="0">
                <a:solidFill>
                  <a:srgbClr val="FFC000"/>
                </a:solidFill>
                <a:latin typeface="+mn-ea"/>
              </a:rPr>
              <a:t>백그라운드에서 실행되는 </a:t>
            </a:r>
            <a:r>
              <a:rPr lang="ko-KR" altLang="ko-KR" sz="2000" b="1" dirty="0">
                <a:solidFill>
                  <a:schemeClr val="accent6"/>
                </a:solidFill>
                <a:latin typeface="+mn-ea"/>
              </a:rPr>
              <a:t>welcome-to-docker</a:t>
            </a:r>
            <a:r>
              <a:rPr lang="ko-KR" altLang="ko-KR" sz="2000" dirty="0">
                <a:solidFill>
                  <a:schemeClr val="accent6"/>
                </a:solidFill>
                <a:latin typeface="+mn-ea"/>
              </a:rPr>
              <a:t>라는 이름의 컨테이너를 </a:t>
            </a:r>
            <a:r>
              <a:rPr lang="ko-KR" altLang="ko-KR" sz="2000" dirty="0">
                <a:solidFill>
                  <a:srgbClr val="FFFF00"/>
                </a:solidFill>
                <a:latin typeface="+mn-ea"/>
              </a:rPr>
              <a:t>호스트의 8088 포트와 컨테이너의 80 포트 간에 </a:t>
            </a:r>
            <a:r>
              <a:rPr lang="ko-KR" altLang="en-US" sz="2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+mn-ea"/>
              </a:rPr>
              <a:t>연결한다</a:t>
            </a:r>
            <a:endParaRPr lang="en-US" altLang="ko-KR" sz="2000" dirty="0" smtClean="0">
              <a:solidFill>
                <a:schemeClr val="accent5">
                  <a:lumMod val="20000"/>
                  <a:lumOff val="80000"/>
                </a:schemeClr>
              </a:solidFill>
              <a:latin typeface="+mn-ea"/>
            </a:endParaRPr>
          </a:p>
          <a:p>
            <a:pPr marL="0" indent="0">
              <a:buNone/>
            </a:pPr>
            <a:r>
              <a:rPr lang="ko-KR" altLang="ko-KR" sz="2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+mn-ea"/>
              </a:rPr>
              <a:t>호스트에서 </a:t>
            </a:r>
            <a:r>
              <a:rPr lang="ko-KR" altLang="ko-KR" sz="2000" b="1" dirty="0">
                <a:solidFill>
                  <a:schemeClr val="accent5">
                    <a:lumMod val="20000"/>
                    <a:lumOff val="80000"/>
                  </a:schemeClr>
                </a:solidFill>
                <a:latin typeface="+mn-ea"/>
              </a:rPr>
              <a:t>localhost:8088</a:t>
            </a:r>
            <a:r>
              <a:rPr lang="ko-KR" altLang="ko-KR" sz="2000" dirty="0">
                <a:solidFill>
                  <a:schemeClr val="accent5">
                    <a:lumMod val="20000"/>
                    <a:lumOff val="80000"/>
                  </a:schemeClr>
                </a:solidFill>
                <a:latin typeface="+mn-ea"/>
              </a:rPr>
              <a:t>로 웹 브라우저에 접속하여 컨테이너 내부의 웹 </a:t>
            </a:r>
            <a:r>
              <a:rPr lang="ko-KR" altLang="en-US" sz="2000" dirty="0" err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+mn-ea"/>
              </a:rPr>
              <a:t>어플을</a:t>
            </a:r>
            <a:r>
              <a:rPr lang="ko-KR" altLang="en-US" sz="2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+mn-ea"/>
              </a:rPr>
              <a:t> 볼 수 있다</a:t>
            </a:r>
            <a:r>
              <a:rPr lang="ko-KR" altLang="ko-KR" sz="2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+mn-ea"/>
              </a:rPr>
              <a:t> </a:t>
            </a:r>
            <a:endParaRPr lang="ko-KR" altLang="ko-KR" sz="2000" dirty="0">
              <a:solidFill>
                <a:schemeClr val="accent5">
                  <a:lumMod val="20000"/>
                  <a:lumOff val="80000"/>
                </a:schemeClr>
              </a:solidFill>
              <a:latin typeface="+mn-ea"/>
            </a:endParaRPr>
          </a:p>
          <a:p>
            <a:pPr marL="0" indent="0">
              <a:buNone/>
            </a:pPr>
            <a:endParaRPr lang="en-US" altLang="ko-KR" sz="2000" dirty="0" smtClean="0">
              <a:solidFill>
                <a:schemeClr val="accent5">
                  <a:lumMod val="20000"/>
                  <a:lumOff val="80000"/>
                </a:schemeClr>
              </a:solidFill>
              <a:latin typeface="+mn-ea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306595" y="1548714"/>
            <a:ext cx="9539416" cy="41189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69864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598" y="1546389"/>
            <a:ext cx="8015417" cy="4864365"/>
          </a:xfrm>
          <a:prstGeom prst="rect">
            <a:avLst/>
          </a:prstGeom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469900" y="0"/>
            <a:ext cx="10515600" cy="938030"/>
          </a:xfrm>
        </p:spPr>
        <p:txBody>
          <a:bodyPr>
            <a:normAutofit/>
          </a:bodyPr>
          <a:lstStyle/>
          <a:p>
            <a:r>
              <a:rPr lang="en-US" altLang="ko-KR" sz="28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ea typeface="+mn-ea"/>
              </a:rPr>
              <a:t>Docker </a:t>
            </a:r>
            <a:r>
              <a:rPr lang="ko-KR" altLang="en-US" sz="28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ea typeface="+mn-ea"/>
              </a:rPr>
              <a:t>실습하기</a:t>
            </a:r>
            <a:endParaRPr lang="ko-KR" altLang="en-US" sz="2800" dirty="0">
              <a:solidFill>
                <a:schemeClr val="accent1">
                  <a:lumMod val="20000"/>
                  <a:lumOff val="80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673100" y="949325"/>
            <a:ext cx="10515600" cy="8642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차례대로 실행해보기</a:t>
            </a:r>
            <a:endParaRPr lang="ko-KR" altLang="en-US" sz="2400" dirty="0">
              <a:solidFill>
                <a:schemeClr val="accent1">
                  <a:lumMod val="20000"/>
                  <a:lumOff val="80000"/>
                </a:schemeClr>
              </a:solidFill>
              <a:latin typeface="+mn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224218" y="1535094"/>
            <a:ext cx="280086" cy="278466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2224218" y="2132158"/>
            <a:ext cx="280086" cy="278466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2224218" y="2798861"/>
            <a:ext cx="280086" cy="619841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2133598" y="4109419"/>
            <a:ext cx="370706" cy="61910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2133598" y="5117496"/>
            <a:ext cx="370706" cy="301739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2141837" y="6090178"/>
            <a:ext cx="370706" cy="301739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58162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469900" y="0"/>
            <a:ext cx="10515600" cy="938030"/>
          </a:xfrm>
        </p:spPr>
        <p:txBody>
          <a:bodyPr>
            <a:normAutofit/>
          </a:bodyPr>
          <a:lstStyle/>
          <a:p>
            <a:r>
              <a:rPr lang="en-US" altLang="ko-KR" sz="28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ea typeface="+mn-ea"/>
              </a:rPr>
              <a:t>Docker </a:t>
            </a:r>
            <a:r>
              <a:rPr lang="ko-KR" altLang="en-US" sz="28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ea typeface="+mn-ea"/>
              </a:rPr>
              <a:t>실습하기</a:t>
            </a:r>
            <a:endParaRPr lang="ko-KR" altLang="en-US" sz="2800" dirty="0">
              <a:solidFill>
                <a:schemeClr val="accent1">
                  <a:lumMod val="20000"/>
                  <a:lumOff val="80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673100" y="949325"/>
            <a:ext cx="10515600" cy="8642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1</a:t>
            </a:r>
            <a:r>
              <a:rPr lang="ko-KR" altLang="en-US" sz="24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번</a:t>
            </a:r>
            <a:endParaRPr lang="ko-KR" altLang="en-US" sz="2400" dirty="0">
              <a:solidFill>
                <a:schemeClr val="accent1">
                  <a:lumMod val="20000"/>
                  <a:lumOff val="80000"/>
                </a:schemeClr>
              </a:solidFill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13181"/>
            <a:ext cx="7777240" cy="125986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785110"/>
            <a:ext cx="4815840" cy="257045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/>
          <a:srcRect t="1" r="9972" b="-363"/>
          <a:stretch/>
        </p:blipFill>
        <p:spPr>
          <a:xfrm>
            <a:off x="5746580" y="2785110"/>
            <a:ext cx="5607220" cy="2579370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2496065" y="1513181"/>
            <a:ext cx="2314832" cy="22500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968842" y="5382610"/>
            <a:ext cx="826380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+mn-ea"/>
              </a:rPr>
              <a:t>docker</a:t>
            </a:r>
            <a:r>
              <a:rPr lang="en-US" altLang="ko-KR" sz="2000" dirty="0">
                <a:solidFill>
                  <a:schemeClr val="accent5">
                    <a:lumMod val="20000"/>
                    <a:lumOff val="80000"/>
                  </a:schemeClr>
                </a:solidFill>
                <a:latin typeface="+mn-ea"/>
              </a:rPr>
              <a:t> run </a:t>
            </a:r>
            <a:r>
              <a:rPr lang="en-US" altLang="ko-KR" sz="2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+mn-ea"/>
              </a:rPr>
              <a:t>ubuntu:22.04</a:t>
            </a:r>
          </a:p>
          <a:p>
            <a:r>
              <a:rPr lang="en-US" altLang="ko-KR" sz="2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+mn-ea"/>
              </a:rPr>
              <a:t>    Ubuntu </a:t>
            </a:r>
            <a:r>
              <a:rPr lang="ko-KR" altLang="en-US" sz="2000" dirty="0">
                <a:solidFill>
                  <a:schemeClr val="accent5">
                    <a:lumMod val="20000"/>
                    <a:lumOff val="80000"/>
                  </a:schemeClr>
                </a:solidFill>
                <a:latin typeface="+mn-ea"/>
              </a:rPr>
              <a:t>운영 체제 </a:t>
            </a:r>
            <a:r>
              <a:rPr lang="en-US" altLang="ko-KR" sz="2000" dirty="0">
                <a:solidFill>
                  <a:schemeClr val="accent5">
                    <a:lumMod val="20000"/>
                    <a:lumOff val="80000"/>
                  </a:schemeClr>
                </a:solidFill>
                <a:latin typeface="+mn-ea"/>
              </a:rPr>
              <a:t>22.04 </a:t>
            </a:r>
            <a:r>
              <a:rPr lang="ko-KR" altLang="en-US" sz="2000" dirty="0">
                <a:solidFill>
                  <a:schemeClr val="accent5">
                    <a:lumMod val="20000"/>
                    <a:lumOff val="80000"/>
                  </a:schemeClr>
                </a:solidFill>
                <a:latin typeface="+mn-ea"/>
              </a:rPr>
              <a:t>버전 </a:t>
            </a:r>
            <a:r>
              <a:rPr lang="ko-KR" altLang="en-US" sz="2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+mn-ea"/>
              </a:rPr>
              <a:t>이미지가 </a:t>
            </a:r>
            <a:r>
              <a:rPr lang="ko-KR" altLang="en-US" sz="2000" dirty="0">
                <a:solidFill>
                  <a:schemeClr val="accent5">
                    <a:lumMod val="20000"/>
                    <a:lumOff val="80000"/>
                  </a:schemeClr>
                </a:solidFill>
                <a:latin typeface="+mn-ea"/>
              </a:rPr>
              <a:t>있는지 확인하고</a:t>
            </a:r>
            <a:r>
              <a:rPr lang="en-US" altLang="ko-KR" sz="2000" dirty="0">
                <a:solidFill>
                  <a:schemeClr val="accent5">
                    <a:lumMod val="20000"/>
                    <a:lumOff val="80000"/>
                  </a:schemeClr>
                </a:solidFill>
                <a:latin typeface="+mn-ea"/>
              </a:rPr>
              <a:t>, </a:t>
            </a:r>
            <a:endParaRPr lang="en-US" altLang="ko-KR" sz="2000" dirty="0" smtClean="0">
              <a:solidFill>
                <a:schemeClr val="accent5">
                  <a:lumMod val="20000"/>
                  <a:lumOff val="80000"/>
                </a:schemeClr>
              </a:solidFill>
              <a:latin typeface="+mn-ea"/>
            </a:endParaRPr>
          </a:p>
          <a:p>
            <a:r>
              <a:rPr lang="ko-KR" altLang="en-US" sz="2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+mn-ea"/>
              </a:rPr>
              <a:t>   없으면 </a:t>
            </a:r>
            <a:r>
              <a:rPr lang="ko-KR" altLang="en-US" sz="2000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+mn-ea"/>
              </a:rPr>
              <a:t>도커</a:t>
            </a:r>
            <a:r>
              <a:rPr lang="ko-KR" altLang="en-US" sz="2000" dirty="0">
                <a:solidFill>
                  <a:schemeClr val="accent5">
                    <a:lumMod val="20000"/>
                    <a:lumOff val="80000"/>
                  </a:schemeClr>
                </a:solidFill>
                <a:latin typeface="+mn-ea"/>
              </a:rPr>
              <a:t> 허브에서 이미지를 </a:t>
            </a:r>
            <a:r>
              <a:rPr lang="ko-KR" altLang="en-US" sz="2000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+mn-ea"/>
              </a:rPr>
              <a:t>다운로드한</a:t>
            </a:r>
            <a:r>
              <a:rPr lang="ko-KR" altLang="en-US" sz="2000" dirty="0">
                <a:solidFill>
                  <a:schemeClr val="accent5">
                    <a:lumMod val="20000"/>
                    <a:lumOff val="80000"/>
                  </a:schemeClr>
                </a:solidFill>
                <a:latin typeface="+mn-ea"/>
              </a:rPr>
              <a:t> 후 컨테이너를 </a:t>
            </a:r>
            <a:r>
              <a:rPr lang="ko-KR" altLang="en-US" sz="2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+mn-ea"/>
              </a:rPr>
              <a:t>생성한다</a:t>
            </a:r>
            <a:endParaRPr lang="ko-KR" altLang="en-US" sz="2000" dirty="0">
              <a:solidFill>
                <a:schemeClr val="accent5">
                  <a:lumMod val="20000"/>
                  <a:lumOff val="80000"/>
                </a:schemeClr>
              </a:solidFill>
              <a:latin typeface="+mn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702378" y="5066269"/>
            <a:ext cx="576650" cy="1957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1272745" y="4782064"/>
            <a:ext cx="696097" cy="28420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5852982" y="2794033"/>
            <a:ext cx="967947" cy="32810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862914" y="2785110"/>
            <a:ext cx="595184" cy="22993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08941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233063" y="199759"/>
            <a:ext cx="2263002" cy="10771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8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j-ea"/>
              </a:rPr>
              <a:t>내용정리</a:t>
            </a:r>
            <a:endParaRPr lang="ko-KR" altLang="en-US" sz="2800" dirty="0">
              <a:solidFill>
                <a:schemeClr val="accent1">
                  <a:lumMod val="20000"/>
                  <a:lumOff val="80000"/>
                </a:schemeClr>
              </a:solidFill>
              <a:latin typeface="+mj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711201" y="1879601"/>
            <a:ext cx="5689600" cy="42672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326370" y="1879602"/>
            <a:ext cx="5689599" cy="426719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/>
          <a:srcRect l="1964" b="4023"/>
          <a:stretch/>
        </p:blipFill>
        <p:spPr>
          <a:xfrm rot="5400000">
            <a:off x="7259594" y="1925595"/>
            <a:ext cx="5688228" cy="4176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9909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469900" y="0"/>
            <a:ext cx="10515600" cy="938030"/>
          </a:xfrm>
        </p:spPr>
        <p:txBody>
          <a:bodyPr>
            <a:normAutofit/>
          </a:bodyPr>
          <a:lstStyle/>
          <a:p>
            <a:r>
              <a:rPr lang="en-US" altLang="ko-KR" sz="28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ea typeface="+mn-ea"/>
              </a:rPr>
              <a:t>Docker </a:t>
            </a:r>
            <a:r>
              <a:rPr lang="ko-KR" altLang="en-US" sz="28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ea typeface="+mn-ea"/>
              </a:rPr>
              <a:t>실습하기</a:t>
            </a:r>
            <a:endParaRPr lang="ko-KR" altLang="en-US" sz="2800" dirty="0">
              <a:solidFill>
                <a:schemeClr val="accent1">
                  <a:lumMod val="20000"/>
                  <a:lumOff val="80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673100" y="949325"/>
            <a:ext cx="10515600" cy="8642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3</a:t>
            </a:r>
            <a:r>
              <a:rPr lang="ko-KR" altLang="en-US" sz="24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번</a:t>
            </a:r>
            <a:endParaRPr lang="ko-KR" altLang="en-US" sz="2400" dirty="0">
              <a:solidFill>
                <a:schemeClr val="accent1">
                  <a:lumMod val="20000"/>
                  <a:lumOff val="80000"/>
                </a:schemeClr>
              </a:solidFill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543" y="1548186"/>
            <a:ext cx="7685577" cy="119501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543" y="4017520"/>
            <a:ext cx="5328030" cy="2365921"/>
          </a:xfrm>
          <a:prstGeom prst="rect">
            <a:avLst/>
          </a:prstGeom>
        </p:spPr>
      </p:pic>
      <p:sp>
        <p:nvSpPr>
          <p:cNvPr id="7" name="내용 개체 틀 6"/>
          <p:cNvSpPr>
            <a:spLocks noGrp="1"/>
          </p:cNvSpPr>
          <p:nvPr>
            <p:ph idx="1"/>
          </p:nvPr>
        </p:nvSpPr>
        <p:spPr>
          <a:xfrm>
            <a:off x="851543" y="2988282"/>
            <a:ext cx="7009347" cy="127432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000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+mn-ea"/>
              </a:rPr>
              <a:t>docker</a:t>
            </a:r>
            <a:r>
              <a:rPr lang="en-US" altLang="ko-KR" sz="2000" dirty="0">
                <a:solidFill>
                  <a:schemeClr val="accent5">
                    <a:lumMod val="20000"/>
                    <a:lumOff val="80000"/>
                  </a:schemeClr>
                </a:solidFill>
                <a:latin typeface="+mn-ea"/>
              </a:rPr>
              <a:t> </a:t>
            </a:r>
            <a:r>
              <a:rPr lang="en-US" altLang="ko-KR" sz="2000" dirty="0">
                <a:solidFill>
                  <a:srgbClr val="FFFF00"/>
                </a:solidFill>
                <a:latin typeface="+mn-ea"/>
              </a:rPr>
              <a:t>run</a:t>
            </a:r>
            <a:r>
              <a:rPr lang="en-US" altLang="ko-KR" sz="2000" dirty="0">
                <a:solidFill>
                  <a:schemeClr val="accent5">
                    <a:lumMod val="20000"/>
                    <a:lumOff val="80000"/>
                  </a:schemeClr>
                </a:solidFill>
                <a:latin typeface="+mn-ea"/>
              </a:rPr>
              <a:t> </a:t>
            </a:r>
            <a:r>
              <a:rPr lang="en-US" altLang="ko-KR" sz="2000" dirty="0">
                <a:solidFill>
                  <a:schemeClr val="accent4"/>
                </a:solidFill>
                <a:latin typeface="+mn-ea"/>
              </a:rPr>
              <a:t>--</a:t>
            </a:r>
            <a:r>
              <a:rPr lang="en-US" altLang="ko-KR" sz="2000" dirty="0" err="1">
                <a:solidFill>
                  <a:schemeClr val="accent4"/>
                </a:solidFill>
                <a:latin typeface="+mn-ea"/>
              </a:rPr>
              <a:t>rm</a:t>
            </a:r>
            <a:r>
              <a:rPr lang="en-US" altLang="ko-KR" sz="2000" dirty="0">
                <a:solidFill>
                  <a:schemeClr val="accent4"/>
                </a:solidFill>
                <a:latin typeface="+mn-ea"/>
              </a:rPr>
              <a:t> </a:t>
            </a:r>
            <a:r>
              <a:rPr lang="en-US" altLang="ko-KR" sz="2000" dirty="0">
                <a:solidFill>
                  <a:srgbClr val="FF0000"/>
                </a:solidFill>
                <a:latin typeface="+mn-ea"/>
              </a:rPr>
              <a:t>-it </a:t>
            </a:r>
            <a:r>
              <a:rPr lang="en-US" altLang="ko-KR" sz="2000" dirty="0">
                <a:solidFill>
                  <a:schemeClr val="accent5">
                    <a:lumMod val="20000"/>
                    <a:lumOff val="80000"/>
                  </a:schemeClr>
                </a:solidFill>
                <a:latin typeface="+mn-ea"/>
              </a:rPr>
              <a:t>ubuntu:22.04 </a:t>
            </a:r>
            <a:r>
              <a:rPr lang="en-US" altLang="ko-KR" sz="2000" dirty="0">
                <a:solidFill>
                  <a:schemeClr val="accent1"/>
                </a:solidFill>
                <a:latin typeface="+mn-ea"/>
              </a:rPr>
              <a:t>/</a:t>
            </a:r>
            <a:r>
              <a:rPr lang="en-US" altLang="ko-KR" sz="2000" dirty="0" smtClean="0">
                <a:solidFill>
                  <a:schemeClr val="accent1"/>
                </a:solidFill>
                <a:latin typeface="+mn-ea"/>
              </a:rPr>
              <a:t>bin/bash</a:t>
            </a:r>
          </a:p>
          <a:p>
            <a:pPr marL="0" indent="0">
              <a:buNone/>
            </a:pPr>
            <a:r>
              <a:rPr lang="ko-KR" altLang="en-US" sz="2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+mn-ea"/>
              </a:rPr>
              <a:t> 해당 이미지를 </a:t>
            </a:r>
            <a:r>
              <a:rPr lang="ko-KR" altLang="en-US" sz="2000" dirty="0">
                <a:solidFill>
                  <a:schemeClr val="accent5">
                    <a:lumMod val="20000"/>
                    <a:lumOff val="80000"/>
                  </a:schemeClr>
                </a:solidFill>
                <a:latin typeface="+mn-ea"/>
              </a:rPr>
              <a:t>사용하여 새로운 </a:t>
            </a:r>
            <a:r>
              <a:rPr lang="ko-KR" altLang="en-US" sz="2000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+mn-ea"/>
              </a:rPr>
              <a:t>도커</a:t>
            </a:r>
            <a:r>
              <a:rPr lang="ko-KR" altLang="en-US" sz="2000" dirty="0">
                <a:solidFill>
                  <a:schemeClr val="accent5">
                    <a:lumMod val="20000"/>
                    <a:lumOff val="80000"/>
                  </a:schemeClr>
                </a:solidFill>
                <a:latin typeface="+mn-ea"/>
              </a:rPr>
              <a:t> 컨테이너를 </a:t>
            </a:r>
            <a:r>
              <a:rPr lang="ko-KR" altLang="en-US" sz="2000" dirty="0" smtClean="0">
                <a:solidFill>
                  <a:srgbClr val="FFFF00"/>
                </a:solidFill>
                <a:latin typeface="+mn-ea"/>
              </a:rPr>
              <a:t>실행</a:t>
            </a:r>
            <a:r>
              <a:rPr lang="ko-KR" altLang="en-US" sz="2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+mn-ea"/>
              </a:rPr>
              <a:t>한다</a:t>
            </a:r>
            <a:endParaRPr lang="ko-KR" altLang="en-US" sz="2000" dirty="0">
              <a:solidFill>
                <a:schemeClr val="accent5">
                  <a:lumMod val="20000"/>
                  <a:lumOff val="80000"/>
                </a:schemeClr>
              </a:solidFill>
              <a:latin typeface="+mn-ea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446638" y="1548186"/>
            <a:ext cx="4069492" cy="26537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2813222" y="2339546"/>
            <a:ext cx="1379837" cy="20556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2813222" y="1813560"/>
            <a:ext cx="308919" cy="1618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2343664" y="6103355"/>
            <a:ext cx="778477" cy="2800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내용 개체 틀 6"/>
          <p:cNvSpPr txBox="1">
            <a:spLocks/>
          </p:cNvSpPr>
          <p:nvPr/>
        </p:nvSpPr>
        <p:spPr>
          <a:xfrm>
            <a:off x="8537120" y="1531664"/>
            <a:ext cx="3267702" cy="48517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000" dirty="0" smtClean="0">
                <a:solidFill>
                  <a:schemeClr val="accent4"/>
                </a:solidFill>
                <a:latin typeface="+mn-ea"/>
              </a:rPr>
              <a:t>-</a:t>
            </a:r>
            <a:r>
              <a:rPr lang="en-US" altLang="ko-KR" sz="2000" dirty="0" err="1" smtClean="0">
                <a:solidFill>
                  <a:schemeClr val="accent4"/>
                </a:solidFill>
                <a:latin typeface="+mn-ea"/>
              </a:rPr>
              <a:t>rm</a:t>
            </a:r>
            <a:endParaRPr lang="en-US" altLang="ko-KR" sz="2000" dirty="0" smtClean="0">
              <a:solidFill>
                <a:schemeClr val="accent4"/>
              </a:solidFill>
              <a:latin typeface="+mn-ea"/>
            </a:endParaRPr>
          </a:p>
          <a:p>
            <a:pPr marL="0" indent="0">
              <a:buNone/>
            </a:pPr>
            <a:r>
              <a:rPr lang="ko-KR" altLang="en-US" sz="2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+mn-ea"/>
              </a:rPr>
              <a:t>  컨테이너가 </a:t>
            </a:r>
            <a:r>
              <a:rPr lang="ko-KR" altLang="en-US" sz="2000" dirty="0">
                <a:solidFill>
                  <a:schemeClr val="accent5">
                    <a:lumMod val="20000"/>
                    <a:lumOff val="80000"/>
                  </a:schemeClr>
                </a:solidFill>
                <a:latin typeface="+mn-ea"/>
              </a:rPr>
              <a:t>종료될 </a:t>
            </a:r>
            <a:r>
              <a:rPr lang="ko-KR" altLang="en-US" sz="2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+mn-ea"/>
              </a:rPr>
              <a:t>때</a:t>
            </a:r>
            <a:endParaRPr lang="en-US" altLang="ko-KR" sz="2000" dirty="0" smtClean="0">
              <a:solidFill>
                <a:schemeClr val="accent5">
                  <a:lumMod val="20000"/>
                  <a:lumOff val="80000"/>
                </a:schemeClr>
              </a:solidFill>
              <a:latin typeface="+mn-ea"/>
            </a:endParaRPr>
          </a:p>
          <a:p>
            <a:pPr marL="0" indent="0">
              <a:buNone/>
            </a:pPr>
            <a:r>
              <a:rPr lang="ko-KR" altLang="en-US" sz="2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+mn-ea"/>
              </a:rPr>
              <a:t>  자동으로 </a:t>
            </a:r>
            <a:r>
              <a:rPr lang="ko-KR" altLang="en-US" sz="2000" dirty="0">
                <a:solidFill>
                  <a:schemeClr val="accent5">
                    <a:lumMod val="20000"/>
                    <a:lumOff val="80000"/>
                  </a:schemeClr>
                </a:solidFill>
                <a:latin typeface="+mn-ea"/>
              </a:rPr>
              <a:t>컨테이너를 </a:t>
            </a:r>
            <a:endParaRPr lang="en-US" altLang="ko-KR" sz="2000" dirty="0" smtClean="0">
              <a:solidFill>
                <a:schemeClr val="accent5">
                  <a:lumMod val="20000"/>
                  <a:lumOff val="80000"/>
                </a:schemeClr>
              </a:solidFill>
              <a:latin typeface="+mn-ea"/>
            </a:endParaRPr>
          </a:p>
          <a:p>
            <a:pPr marL="0" indent="0">
              <a:buNone/>
            </a:pPr>
            <a:r>
              <a:rPr lang="ko-KR" altLang="en-US" sz="2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+mn-ea"/>
              </a:rPr>
              <a:t>  삭제하도록 </a:t>
            </a:r>
            <a:r>
              <a:rPr lang="ko-KR" altLang="en-US" sz="2000" dirty="0">
                <a:solidFill>
                  <a:schemeClr val="accent5">
                    <a:lumMod val="20000"/>
                    <a:lumOff val="80000"/>
                  </a:schemeClr>
                </a:solidFill>
                <a:latin typeface="+mn-ea"/>
              </a:rPr>
              <a:t>지정</a:t>
            </a:r>
            <a:endParaRPr lang="en-US" altLang="ko-KR" sz="2000" dirty="0">
              <a:solidFill>
                <a:schemeClr val="accent5">
                  <a:lumMod val="20000"/>
                  <a:lumOff val="80000"/>
                </a:schemeClr>
              </a:solidFill>
              <a:latin typeface="+mn-ea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000" dirty="0" smtClean="0">
                <a:solidFill>
                  <a:srgbClr val="FF0000"/>
                </a:solidFill>
                <a:latin typeface="+mn-ea"/>
              </a:rPr>
              <a:t>-it</a:t>
            </a:r>
          </a:p>
          <a:p>
            <a:pPr marL="0" indent="0">
              <a:buNone/>
            </a:pPr>
            <a:r>
              <a:rPr lang="ko-KR" altLang="en-US" sz="2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+mn-ea"/>
              </a:rPr>
              <a:t>  컨테이너와 상호작용하기</a:t>
            </a:r>
            <a:endParaRPr lang="en-US" altLang="ko-KR" sz="2000" dirty="0" smtClean="0">
              <a:solidFill>
                <a:schemeClr val="accent5">
                  <a:lumMod val="20000"/>
                  <a:lumOff val="80000"/>
                </a:schemeClr>
              </a:solidFill>
              <a:latin typeface="+mn-ea"/>
            </a:endParaRPr>
          </a:p>
          <a:p>
            <a:pPr marL="0" indent="0">
              <a:buNone/>
            </a:pPr>
            <a:r>
              <a:rPr lang="ko-KR" altLang="en-US" sz="2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+mn-ea"/>
              </a:rPr>
              <a:t>  위해 </a:t>
            </a:r>
            <a:r>
              <a:rPr lang="ko-KR" altLang="en-US" sz="2000" dirty="0">
                <a:solidFill>
                  <a:schemeClr val="accent5">
                    <a:lumMod val="20000"/>
                    <a:lumOff val="80000"/>
                  </a:schemeClr>
                </a:solidFill>
                <a:latin typeface="+mn-ea"/>
              </a:rPr>
              <a:t>터미널 세션을 </a:t>
            </a:r>
            <a:r>
              <a:rPr lang="ko-KR" altLang="en-US" sz="2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+mn-ea"/>
              </a:rPr>
              <a:t>연결</a:t>
            </a:r>
            <a:endParaRPr lang="en-US" altLang="ko-KR" sz="2000" dirty="0" smtClean="0">
              <a:solidFill>
                <a:schemeClr val="accent5">
                  <a:lumMod val="20000"/>
                  <a:lumOff val="80000"/>
                </a:schemeClr>
              </a:solidFill>
              <a:latin typeface="+mn-ea"/>
            </a:endParaRPr>
          </a:p>
          <a:p>
            <a:pPr marL="0" indent="0">
              <a:buNone/>
            </a:pPr>
            <a:r>
              <a:rPr lang="en-US" altLang="ko-KR" sz="2000" dirty="0" smtClean="0">
                <a:solidFill>
                  <a:schemeClr val="accent1"/>
                </a:solidFill>
                <a:latin typeface="+mn-ea"/>
              </a:rPr>
              <a:t>/bin/bash</a:t>
            </a:r>
            <a:endParaRPr lang="en-US" altLang="ko-KR" sz="2000" dirty="0">
              <a:solidFill>
                <a:schemeClr val="accent1"/>
              </a:solidFill>
              <a:latin typeface="+mn-ea"/>
            </a:endParaRPr>
          </a:p>
          <a:p>
            <a:pPr marL="0" indent="0">
              <a:buNone/>
            </a:pPr>
            <a:r>
              <a:rPr lang="ko-KR" altLang="en-US" sz="2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+mn-ea"/>
              </a:rPr>
              <a:t>  컨테이너 내부에서</a:t>
            </a:r>
            <a:endParaRPr lang="en-US" altLang="ko-KR" sz="2000" dirty="0" smtClean="0">
              <a:solidFill>
                <a:schemeClr val="accent5">
                  <a:lumMod val="20000"/>
                  <a:lumOff val="80000"/>
                </a:schemeClr>
              </a:solidFill>
              <a:latin typeface="+mn-ea"/>
            </a:endParaRPr>
          </a:p>
          <a:p>
            <a:pPr marL="0" indent="0">
              <a:buNone/>
            </a:pPr>
            <a:r>
              <a:rPr lang="en-US" altLang="ko-KR" sz="2000" dirty="0">
                <a:solidFill>
                  <a:schemeClr val="accent5">
                    <a:lumMod val="20000"/>
                    <a:lumOff val="80000"/>
                  </a:schemeClr>
                </a:solidFill>
                <a:latin typeface="+mn-ea"/>
              </a:rPr>
              <a:t> </a:t>
            </a:r>
            <a:r>
              <a:rPr lang="ko-KR" altLang="en-US" sz="2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+mn-ea"/>
              </a:rPr>
              <a:t> 실행할 </a:t>
            </a:r>
            <a:r>
              <a:rPr lang="ko-KR" altLang="en-US" sz="2000" dirty="0">
                <a:solidFill>
                  <a:schemeClr val="accent5">
                    <a:lumMod val="20000"/>
                    <a:lumOff val="80000"/>
                  </a:schemeClr>
                </a:solidFill>
                <a:latin typeface="+mn-ea"/>
              </a:rPr>
              <a:t>명령어를 지정</a:t>
            </a:r>
            <a:endParaRPr lang="ko-KR" altLang="en-US" sz="2000" dirty="0">
              <a:solidFill>
                <a:schemeClr val="accent5">
                  <a:lumMod val="20000"/>
                  <a:lumOff val="8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635763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469900" y="0"/>
            <a:ext cx="10515600" cy="938030"/>
          </a:xfrm>
        </p:spPr>
        <p:txBody>
          <a:bodyPr>
            <a:normAutofit/>
          </a:bodyPr>
          <a:lstStyle/>
          <a:p>
            <a:r>
              <a:rPr lang="en-US" altLang="ko-KR" sz="28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ea typeface="+mn-ea"/>
              </a:rPr>
              <a:t>Docker </a:t>
            </a:r>
            <a:r>
              <a:rPr lang="ko-KR" altLang="en-US" sz="28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ea typeface="+mn-ea"/>
              </a:rPr>
              <a:t>실습하기</a:t>
            </a:r>
            <a:r>
              <a:rPr lang="en-US" altLang="ko-KR" sz="28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ea typeface="+mn-ea"/>
              </a:rPr>
              <a:t> </a:t>
            </a:r>
            <a:endParaRPr lang="ko-KR" altLang="en-US" sz="2800" dirty="0">
              <a:solidFill>
                <a:schemeClr val="accent1">
                  <a:lumMod val="20000"/>
                  <a:lumOff val="80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673100" y="949325"/>
            <a:ext cx="10515600" cy="8642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실습자료 이해하기</a:t>
            </a:r>
            <a:endParaRPr lang="ko-KR" altLang="en-US" sz="2400" dirty="0">
              <a:solidFill>
                <a:schemeClr val="accent1">
                  <a:lumMod val="20000"/>
                  <a:lumOff val="80000"/>
                </a:schemeClr>
              </a:solidFill>
              <a:latin typeface="+mn-ea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8619" y="1824855"/>
            <a:ext cx="4544059" cy="344853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13560"/>
            <a:ext cx="2105319" cy="638264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3830595" y="2084173"/>
            <a:ext cx="502508" cy="3189213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4399005" y="3904735"/>
            <a:ext cx="1153298" cy="288324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5577016" y="3904735"/>
            <a:ext cx="140387" cy="2883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내용 개체 틀 6"/>
          <p:cNvSpPr>
            <a:spLocks noGrp="1"/>
          </p:cNvSpPr>
          <p:nvPr>
            <p:ph idx="1"/>
          </p:nvPr>
        </p:nvSpPr>
        <p:spPr>
          <a:xfrm>
            <a:off x="7652678" y="1847747"/>
            <a:ext cx="4143906" cy="352455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1 : </a:t>
            </a: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이미지파일</a:t>
            </a:r>
            <a:endParaRPr lang="en-US" altLang="ko-KR" sz="2000" dirty="0" smtClean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pPr marL="0" indent="0">
              <a:buNone/>
            </a:pP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2 : layer</a:t>
            </a:r>
          </a:p>
          <a:p>
            <a:pPr marL="0" indent="0">
              <a:buNone/>
            </a:pPr>
            <a:r>
              <a:rPr lang="en-US" altLang="ko-KR" sz="20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5</a:t>
            </a: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 : /app</a:t>
            </a:r>
            <a:r>
              <a:rPr lang="ko-KR" altLang="en-US" sz="2000" dirty="0" err="1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디렉토리</a:t>
            </a: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 생성</a:t>
            </a:r>
            <a:endParaRPr lang="en-US" altLang="ko-KR" sz="2000" dirty="0" smtClean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pPr marL="0" indent="0">
              <a:buNone/>
            </a:pP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7 : /app</a:t>
            </a:r>
            <a:r>
              <a:rPr lang="ko-KR" altLang="en-US" sz="2000" dirty="0" err="1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디렉토리로</a:t>
            </a: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 이동</a:t>
            </a:r>
            <a:endParaRPr lang="en-US" altLang="ko-KR" sz="2000" dirty="0" smtClean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pPr marL="0" indent="0">
              <a:buNone/>
            </a:pP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8 : </a:t>
            </a:r>
            <a:r>
              <a:rPr lang="en-US" altLang="ko-KR" sz="2000" dirty="0" smtClean="0">
                <a:solidFill>
                  <a:srgbClr val="FFFF00"/>
                </a:solidFill>
              </a:rPr>
              <a:t>host</a:t>
            </a: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를 </a:t>
            </a:r>
            <a:r>
              <a:rPr lang="en-US" altLang="ko-KR" sz="2000" dirty="0" smtClean="0">
                <a:solidFill>
                  <a:srgbClr val="FF0000"/>
                </a:solidFill>
              </a:rPr>
              <a:t>guest</a:t>
            </a: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 </a:t>
            </a: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위치로 복사</a:t>
            </a:r>
            <a:endParaRPr lang="en-US" altLang="ko-KR" sz="2000" dirty="0" smtClean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pPr marL="0" indent="0">
              <a:buNone/>
            </a:pP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9 : hello2.java</a:t>
            </a: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파일 생성</a:t>
            </a:r>
            <a:endParaRPr lang="en-US" altLang="ko-KR" sz="2000" dirty="0" smtClean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pPr marL="0" indent="0">
              <a:buNone/>
            </a:pP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10 : test1.txt</a:t>
            </a: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파일을 생성하며 해당 문구를 덮어씌움</a:t>
            </a:r>
            <a:endParaRPr lang="en-US" altLang="ko-KR" sz="2000" dirty="0" smtClean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pPr marL="0" indent="0">
              <a:buNone/>
            </a:pP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12 : </a:t>
            </a: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컨테이너가 종료되지 않도록 함</a:t>
            </a:r>
            <a:endParaRPr lang="ko-KR" altLang="en-US" sz="20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830595" y="5372305"/>
            <a:ext cx="18574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solidFill>
                  <a:schemeClr val="accent1"/>
                </a:solidFill>
                <a:latin typeface="+mn-ea"/>
              </a:rPr>
              <a:t>Docker </a:t>
            </a:r>
            <a:r>
              <a:rPr lang="ko-KR" altLang="en-US" sz="2000" dirty="0" smtClean="0">
                <a:solidFill>
                  <a:schemeClr val="accent1"/>
                </a:solidFill>
                <a:latin typeface="+mn-ea"/>
              </a:rPr>
              <a:t>명령어</a:t>
            </a:r>
            <a:endParaRPr lang="ko-KR" altLang="en-US" sz="2000" dirty="0">
              <a:solidFill>
                <a:schemeClr val="accent1"/>
              </a:solidFill>
              <a:latin typeface="+mn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38200" y="2625790"/>
            <a:ext cx="2114490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err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+mn-ea"/>
              </a:rPr>
              <a:t>Dockerfile</a:t>
            </a:r>
            <a:r>
              <a:rPr lang="ko-KR" altLang="en-US" sz="2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+mn-ea"/>
              </a:rPr>
              <a:t>과</a:t>
            </a:r>
            <a:endParaRPr lang="en-US" altLang="ko-KR" sz="2000" dirty="0" smtClean="0">
              <a:solidFill>
                <a:schemeClr val="accent5">
                  <a:lumMod val="20000"/>
                  <a:lumOff val="80000"/>
                </a:schemeClr>
              </a:solidFill>
              <a:latin typeface="+mn-ea"/>
            </a:endParaRPr>
          </a:p>
          <a:p>
            <a:r>
              <a:rPr lang="en-US" altLang="ko-KR" sz="2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+mn-ea"/>
              </a:rPr>
              <a:t>hello.java </a:t>
            </a:r>
            <a:r>
              <a:rPr lang="ko-KR" altLang="en-US" sz="2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+mn-ea"/>
              </a:rPr>
              <a:t>파일을</a:t>
            </a:r>
            <a:endParaRPr lang="en-US" altLang="ko-KR" sz="2000" dirty="0" smtClean="0">
              <a:solidFill>
                <a:schemeClr val="accent5">
                  <a:lumMod val="20000"/>
                  <a:lumOff val="80000"/>
                </a:schemeClr>
              </a:solidFill>
              <a:latin typeface="+mn-ea"/>
            </a:endParaRPr>
          </a:p>
          <a:p>
            <a:r>
              <a:rPr lang="ko-KR" altLang="en-US" sz="2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+mn-ea"/>
              </a:rPr>
              <a:t>생성한다</a:t>
            </a:r>
            <a:endParaRPr lang="en-US" altLang="ko-KR" sz="2000" dirty="0" smtClean="0">
              <a:solidFill>
                <a:schemeClr val="accent5">
                  <a:lumMod val="20000"/>
                  <a:lumOff val="80000"/>
                </a:schemeClr>
              </a:solidFill>
              <a:latin typeface="+mn-ea"/>
            </a:endParaRPr>
          </a:p>
          <a:p>
            <a:r>
              <a:rPr lang="en-US" altLang="ko-KR" sz="2000" dirty="0" err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+mn-ea"/>
              </a:rPr>
              <a:t>Dockerfile</a:t>
            </a:r>
            <a:r>
              <a:rPr lang="ko-KR" altLang="en-US" sz="2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+mn-ea"/>
              </a:rPr>
              <a:t>에 </a:t>
            </a:r>
            <a:r>
              <a:rPr lang="en-US" altLang="ko-KR" sz="2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+mn-ea"/>
              </a:rPr>
              <a:t>-&gt;</a:t>
            </a:r>
          </a:p>
          <a:p>
            <a:r>
              <a:rPr lang="ko-KR" altLang="en-US" sz="2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+mn-ea"/>
              </a:rPr>
              <a:t>내용</a:t>
            </a:r>
            <a:r>
              <a:rPr lang="ko-KR" altLang="en-US" sz="2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+mn-ea"/>
              </a:rPr>
              <a:t>을 </a:t>
            </a:r>
            <a:r>
              <a:rPr lang="ko-KR" altLang="en-US" sz="2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+mn-ea"/>
              </a:rPr>
              <a:t>작성한다</a:t>
            </a:r>
            <a:endParaRPr lang="ko-KR" altLang="en-US" sz="2000" dirty="0">
              <a:solidFill>
                <a:schemeClr val="accent5">
                  <a:lumMod val="20000"/>
                  <a:lumOff val="8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399685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469900" y="0"/>
            <a:ext cx="10515600" cy="938030"/>
          </a:xfrm>
        </p:spPr>
        <p:txBody>
          <a:bodyPr>
            <a:normAutofit/>
          </a:bodyPr>
          <a:lstStyle/>
          <a:p>
            <a:r>
              <a:rPr lang="en-US" altLang="ko-KR" sz="28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ea typeface="+mn-ea"/>
              </a:rPr>
              <a:t>Docker </a:t>
            </a:r>
            <a:r>
              <a:rPr lang="ko-KR" altLang="en-US" sz="28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ea typeface="+mn-ea"/>
              </a:rPr>
              <a:t>실습하기 </a:t>
            </a:r>
            <a:endParaRPr lang="ko-KR" altLang="en-US" sz="2800" dirty="0">
              <a:solidFill>
                <a:schemeClr val="accent1">
                  <a:lumMod val="20000"/>
                  <a:lumOff val="80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673100" y="949325"/>
            <a:ext cx="10515600" cy="8642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5</a:t>
            </a:r>
            <a:r>
              <a:rPr lang="ko-KR" altLang="en-US" sz="24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번</a:t>
            </a:r>
            <a:endParaRPr lang="ko-KR" altLang="en-US" sz="2400" dirty="0">
              <a:solidFill>
                <a:schemeClr val="accent1">
                  <a:lumMod val="20000"/>
                  <a:lumOff val="80000"/>
                </a:schemeClr>
              </a:solidFill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252" y="1377638"/>
            <a:ext cx="11060068" cy="3839111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4973937" y="1366342"/>
            <a:ext cx="4417198" cy="31541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829937" y="5353747"/>
            <a:ext cx="820192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err="1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docker</a:t>
            </a: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 </a:t>
            </a:r>
            <a:r>
              <a:rPr lang="en-US" altLang="ko-KR" sz="2000" dirty="0" smtClean="0">
                <a:solidFill>
                  <a:srgbClr val="FF0000"/>
                </a:solidFill>
                <a:latin typeface="+mn-ea"/>
              </a:rPr>
              <a:t>build</a:t>
            </a: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 </a:t>
            </a:r>
            <a:r>
              <a:rPr lang="en-US" altLang="ko-KR" sz="2000" dirty="0" smtClean="0">
                <a:solidFill>
                  <a:srgbClr val="FFC000"/>
                </a:solidFill>
                <a:latin typeface="+mn-ea"/>
              </a:rPr>
              <a:t>–t</a:t>
            </a: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 </a:t>
            </a:r>
            <a:r>
              <a:rPr lang="en-US" altLang="ko-KR" sz="2000" dirty="0" err="1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kopo</a:t>
            </a: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/dockerfile-test:v1</a:t>
            </a:r>
            <a:r>
              <a:rPr lang="en-US" altLang="ko-KR" sz="2000" dirty="0" smtClean="0">
                <a:solidFill>
                  <a:srgbClr val="00B0F0"/>
                </a:solidFill>
                <a:latin typeface="+mn-ea"/>
              </a:rPr>
              <a:t> .</a:t>
            </a:r>
          </a:p>
          <a:p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   </a:t>
            </a:r>
            <a:r>
              <a:rPr lang="ko-KR" altLang="en-US" sz="2000" dirty="0" smtClean="0">
                <a:solidFill>
                  <a:srgbClr val="00B0F0"/>
                </a:solidFill>
                <a:latin typeface="+mn-ea"/>
              </a:rPr>
              <a:t>현재 </a:t>
            </a:r>
            <a:r>
              <a:rPr lang="ko-KR" altLang="en-US" sz="2000" dirty="0" err="1" smtClean="0">
                <a:solidFill>
                  <a:srgbClr val="00B0F0"/>
                </a:solidFill>
                <a:latin typeface="+mn-ea"/>
              </a:rPr>
              <a:t>디렉토리</a:t>
            </a:r>
            <a:r>
              <a:rPr lang="en-US" altLang="ko-KR" sz="2000" dirty="0" smtClean="0">
                <a:solidFill>
                  <a:srgbClr val="00B0F0"/>
                </a:solidFill>
                <a:latin typeface="+mn-ea"/>
              </a:rPr>
              <a:t>(.)</a:t>
            </a:r>
            <a:r>
              <a:rPr lang="ko-KR" altLang="en-US" sz="2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+mn-ea"/>
              </a:rPr>
              <a:t>에서</a:t>
            </a:r>
            <a:r>
              <a:rPr lang="ko-KR" altLang="en-US" sz="2000" dirty="0" smtClean="0">
                <a:solidFill>
                  <a:srgbClr val="00B0F0"/>
                </a:solidFill>
                <a:latin typeface="+mn-ea"/>
              </a:rPr>
              <a:t> </a:t>
            </a:r>
            <a:r>
              <a:rPr lang="en-US" altLang="ko-KR" sz="2000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Dockerfile</a:t>
            </a:r>
            <a:r>
              <a:rPr lang="ko-KR" altLang="en-US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을 찾아 </a:t>
            </a:r>
            <a:r>
              <a:rPr lang="en-US" altLang="ko-KR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Docker </a:t>
            </a:r>
            <a:r>
              <a:rPr lang="ko-KR" altLang="en-US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이미지를 </a:t>
            </a:r>
            <a:r>
              <a:rPr lang="ko-KR" altLang="en-US" sz="2000" dirty="0" err="1">
                <a:solidFill>
                  <a:srgbClr val="FF0000"/>
                </a:solidFill>
                <a:latin typeface="+mn-ea"/>
              </a:rPr>
              <a:t>빌드</a:t>
            </a:r>
            <a:r>
              <a:rPr lang="ko-KR" altLang="en-US" sz="2000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하고</a:t>
            </a:r>
            <a:r>
              <a:rPr lang="en-US" altLang="ko-KR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, </a:t>
            </a:r>
            <a:endParaRPr lang="en-US" altLang="ko-KR" sz="2000" dirty="0" smtClean="0">
              <a:solidFill>
                <a:schemeClr val="accent1">
                  <a:lumMod val="20000"/>
                  <a:lumOff val="80000"/>
                </a:schemeClr>
              </a:solidFill>
              <a:latin typeface="+mn-ea"/>
            </a:endParaRPr>
          </a:p>
          <a:p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   "</a:t>
            </a:r>
            <a:r>
              <a:rPr lang="en-US" altLang="ko-KR" sz="2000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kopo</a:t>
            </a:r>
            <a:r>
              <a:rPr lang="en-US" altLang="ko-KR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/dockerfile-test:v1"</a:t>
            </a:r>
            <a:r>
              <a:rPr lang="ko-KR" altLang="en-US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이라는 </a:t>
            </a:r>
            <a:r>
              <a:rPr lang="ko-KR" altLang="en-US" sz="2000" dirty="0" smtClean="0">
                <a:solidFill>
                  <a:srgbClr val="FFC000"/>
                </a:solidFill>
                <a:latin typeface="+mn-ea"/>
              </a:rPr>
              <a:t>태그</a:t>
            </a:r>
            <a:r>
              <a:rPr lang="en-US" altLang="ko-KR" sz="2000" dirty="0" smtClean="0">
                <a:solidFill>
                  <a:srgbClr val="FFC000"/>
                </a:solidFill>
                <a:latin typeface="+mn-ea"/>
              </a:rPr>
              <a:t>(-t)</a:t>
            </a: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가 </a:t>
            </a:r>
            <a:r>
              <a:rPr lang="ko-KR" altLang="en-US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붙은 이미지를 </a:t>
            </a:r>
            <a:r>
              <a:rPr lang="ko-KR" altLang="en-US" sz="2000" dirty="0" smtClean="0">
                <a:solidFill>
                  <a:srgbClr val="FF0000"/>
                </a:solidFill>
                <a:latin typeface="+mn-ea"/>
              </a:rPr>
              <a:t>생성</a:t>
            </a: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한다</a:t>
            </a:r>
            <a:endParaRPr lang="ko-KR" altLang="en-US" sz="2000" dirty="0">
              <a:solidFill>
                <a:schemeClr val="accent1">
                  <a:lumMod val="20000"/>
                  <a:lumOff val="8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587546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469900" y="0"/>
            <a:ext cx="10515600" cy="938030"/>
          </a:xfrm>
        </p:spPr>
        <p:txBody>
          <a:bodyPr>
            <a:normAutofit/>
          </a:bodyPr>
          <a:lstStyle/>
          <a:p>
            <a:r>
              <a:rPr lang="en-US" altLang="ko-KR" sz="28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ea typeface="+mn-ea"/>
              </a:rPr>
              <a:t>Docker </a:t>
            </a:r>
            <a:r>
              <a:rPr lang="ko-KR" altLang="en-US" sz="28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ea typeface="+mn-ea"/>
              </a:rPr>
              <a:t>실습하기 </a:t>
            </a:r>
            <a:endParaRPr lang="ko-KR" altLang="en-US" sz="2800" dirty="0">
              <a:solidFill>
                <a:schemeClr val="accent1">
                  <a:lumMod val="20000"/>
                  <a:lumOff val="80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673100" y="949325"/>
            <a:ext cx="10515600" cy="8642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6</a:t>
            </a:r>
            <a:r>
              <a:rPr lang="ko-KR" altLang="en-US" sz="24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번</a:t>
            </a:r>
            <a:endParaRPr lang="ko-KR" altLang="en-US" sz="2400" dirty="0">
              <a:solidFill>
                <a:schemeClr val="accent1">
                  <a:lumMod val="20000"/>
                  <a:lumOff val="80000"/>
                </a:schemeClr>
              </a:solidFill>
              <a:latin typeface="+mn-ea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225293" y="2237239"/>
            <a:ext cx="11810187" cy="586810"/>
            <a:chOff x="381813" y="1754384"/>
            <a:chExt cx="11098174" cy="495369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1813" y="1754384"/>
              <a:ext cx="11098174" cy="495369"/>
            </a:xfrm>
            <a:prstGeom prst="rect">
              <a:avLst/>
            </a:prstGeom>
          </p:spPr>
        </p:pic>
        <p:sp>
          <p:nvSpPr>
            <p:cNvPr id="9" name="직사각형 8"/>
            <p:cNvSpPr/>
            <p:nvPr/>
          </p:nvSpPr>
          <p:spPr>
            <a:xfrm>
              <a:off x="4821538" y="1758677"/>
              <a:ext cx="4017662" cy="25959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1318397" y="3247728"/>
            <a:ext cx="1008277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docker</a:t>
            </a:r>
            <a:r>
              <a:rPr lang="en-US" altLang="ko-KR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 </a:t>
            </a:r>
            <a:r>
              <a:rPr lang="en-US" altLang="ko-KR" sz="2000" dirty="0">
                <a:solidFill>
                  <a:srgbClr val="FF0000"/>
                </a:solidFill>
                <a:latin typeface="+mn-ea"/>
              </a:rPr>
              <a:t>run</a:t>
            </a:r>
            <a:r>
              <a:rPr lang="en-US" altLang="ko-KR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 </a:t>
            </a:r>
            <a:r>
              <a:rPr lang="en-US" altLang="ko-KR" sz="2000" dirty="0">
                <a:solidFill>
                  <a:srgbClr val="FFC000"/>
                </a:solidFill>
                <a:latin typeface="+mn-ea"/>
              </a:rPr>
              <a:t>-d</a:t>
            </a:r>
            <a:r>
              <a:rPr lang="en-US" altLang="ko-KR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 </a:t>
            </a:r>
            <a:r>
              <a:rPr lang="en-US" altLang="ko-KR" sz="2000" dirty="0" err="1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kopo</a:t>
            </a: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/dockerfile-test:v1</a:t>
            </a:r>
          </a:p>
          <a:p>
            <a:endParaRPr lang="en-US" altLang="ko-KR" sz="2000" dirty="0" smtClean="0">
              <a:solidFill>
                <a:schemeClr val="accent1">
                  <a:lumMod val="20000"/>
                  <a:lumOff val="80000"/>
                </a:schemeClr>
              </a:solidFill>
              <a:latin typeface="+mn-ea"/>
            </a:endParaRPr>
          </a:p>
          <a:p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  "</a:t>
            </a:r>
            <a:r>
              <a:rPr lang="en-US" altLang="ko-KR" sz="2000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kopo</a:t>
            </a:r>
            <a:r>
              <a:rPr lang="en-US" altLang="ko-KR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/dockerfile-test:v1"</a:t>
            </a:r>
            <a:r>
              <a:rPr lang="ko-KR" altLang="en-US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이라는 </a:t>
            </a:r>
            <a:r>
              <a:rPr lang="en-US" altLang="ko-KR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Docker </a:t>
            </a:r>
            <a:r>
              <a:rPr lang="ko-KR" altLang="en-US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이미지를 </a:t>
            </a:r>
            <a:r>
              <a:rPr lang="ko-KR" altLang="en-US" sz="2000" dirty="0">
                <a:solidFill>
                  <a:srgbClr val="FF0000"/>
                </a:solidFill>
                <a:latin typeface="+mn-ea"/>
              </a:rPr>
              <a:t>실행</a:t>
            </a:r>
            <a:r>
              <a:rPr lang="ko-KR" altLang="en-US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하여 컨테이너를 생성하고</a:t>
            </a: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,</a:t>
            </a:r>
          </a:p>
          <a:p>
            <a:r>
              <a:rPr lang="en-US" altLang="ko-KR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 </a:t>
            </a: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 </a:t>
            </a:r>
            <a:r>
              <a:rPr lang="ko-KR" altLang="en-US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해당 컨테이너는 </a:t>
            </a:r>
            <a:r>
              <a:rPr lang="ko-KR" altLang="en-US" sz="2000" dirty="0" smtClean="0">
                <a:solidFill>
                  <a:srgbClr val="FFC000"/>
                </a:solidFill>
                <a:latin typeface="+mn-ea"/>
              </a:rPr>
              <a:t>백그라운드에서 실행</a:t>
            </a:r>
            <a:r>
              <a:rPr lang="en-US" altLang="ko-KR" sz="2000" dirty="0" smtClean="0">
                <a:solidFill>
                  <a:srgbClr val="FFC000"/>
                </a:solidFill>
                <a:latin typeface="+mn-ea"/>
              </a:rPr>
              <a:t>(-d)</a:t>
            </a: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된 </a:t>
            </a:r>
            <a:r>
              <a:rPr lang="ko-KR" altLang="en-US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컨테이너의 </a:t>
            </a:r>
            <a:r>
              <a:rPr lang="en-US" altLang="ko-KR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ID</a:t>
            </a:r>
            <a:r>
              <a:rPr lang="ko-KR" altLang="en-US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가 </a:t>
            </a: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출력된다</a:t>
            </a:r>
            <a:endParaRPr lang="en-US" altLang="ko-KR" sz="2000" dirty="0" smtClean="0">
              <a:solidFill>
                <a:schemeClr val="accent1">
                  <a:lumMod val="20000"/>
                  <a:lumOff val="8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937114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469900" y="0"/>
            <a:ext cx="10515600" cy="938030"/>
          </a:xfrm>
        </p:spPr>
        <p:txBody>
          <a:bodyPr>
            <a:normAutofit/>
          </a:bodyPr>
          <a:lstStyle/>
          <a:p>
            <a:r>
              <a:rPr lang="en-US" altLang="ko-KR" sz="28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ea typeface="+mn-ea"/>
              </a:rPr>
              <a:t>Docker </a:t>
            </a:r>
            <a:r>
              <a:rPr lang="ko-KR" altLang="en-US" sz="28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ea typeface="+mn-ea"/>
              </a:rPr>
              <a:t>실습하기 </a:t>
            </a:r>
            <a:endParaRPr lang="ko-KR" altLang="en-US" sz="2800" dirty="0">
              <a:solidFill>
                <a:schemeClr val="accent1">
                  <a:lumMod val="20000"/>
                  <a:lumOff val="80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673100" y="949325"/>
            <a:ext cx="10515600" cy="8642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9</a:t>
            </a:r>
            <a:r>
              <a:rPr lang="ko-KR" altLang="en-US" sz="24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번</a:t>
            </a:r>
            <a:r>
              <a:rPr lang="en-US" altLang="ko-KR" sz="24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, 10</a:t>
            </a:r>
            <a:r>
              <a:rPr lang="ko-KR" altLang="en-US" sz="24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번</a:t>
            </a:r>
            <a:endParaRPr lang="ko-KR" altLang="en-US" sz="2400" dirty="0">
              <a:solidFill>
                <a:schemeClr val="accent1">
                  <a:lumMod val="20000"/>
                  <a:lumOff val="80000"/>
                </a:schemeClr>
              </a:solidFill>
              <a:latin typeface="+mn-ea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0" y="1617682"/>
            <a:ext cx="12192000" cy="1402245"/>
            <a:chOff x="0" y="2235699"/>
            <a:chExt cx="12192000" cy="1402245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2"/>
            <a:srcRect t="3770"/>
            <a:stretch/>
          </p:blipFill>
          <p:spPr>
            <a:xfrm>
              <a:off x="0" y="2249753"/>
              <a:ext cx="12192000" cy="1374137"/>
            </a:xfrm>
            <a:prstGeom prst="rect">
              <a:avLst/>
            </a:prstGeom>
          </p:spPr>
        </p:pic>
        <p:sp>
          <p:nvSpPr>
            <p:cNvPr id="10" name="직사각형 9"/>
            <p:cNvSpPr/>
            <p:nvPr/>
          </p:nvSpPr>
          <p:spPr>
            <a:xfrm>
              <a:off x="4290198" y="2235699"/>
              <a:ext cx="998494" cy="24553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4240428" y="2936310"/>
              <a:ext cx="4017662" cy="25959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0" y="2685947"/>
              <a:ext cx="1458097" cy="250364"/>
            </a:xfrm>
            <a:prstGeom prst="rect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5820032" y="2929629"/>
              <a:ext cx="1322173" cy="266273"/>
            </a:xfrm>
            <a:prstGeom prst="rect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0" y="3372504"/>
              <a:ext cx="3608173" cy="265440"/>
            </a:xfrm>
            <a:prstGeom prst="rect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469899" y="3256954"/>
            <a:ext cx="1135963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err="1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docker</a:t>
            </a: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 </a:t>
            </a:r>
            <a:r>
              <a:rPr lang="en-US" altLang="ko-KR" sz="2000" dirty="0" err="1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ps</a:t>
            </a:r>
            <a:endParaRPr lang="en-US" altLang="ko-KR" sz="2000" dirty="0" smtClean="0">
              <a:solidFill>
                <a:schemeClr val="accent1">
                  <a:lumMod val="20000"/>
                  <a:lumOff val="80000"/>
                </a:schemeClr>
              </a:solidFill>
              <a:latin typeface="+mn-ea"/>
            </a:endParaRPr>
          </a:p>
          <a:p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   현재 실행 중인 컨테이너들의 목록을 보여준다 컨테이너 </a:t>
            </a: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ID, </a:t>
            </a: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생성시간</a:t>
            </a: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, </a:t>
            </a: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이미지</a:t>
            </a: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, </a:t>
            </a: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컨테이너이름 등</a:t>
            </a:r>
            <a:endParaRPr lang="en-US" altLang="ko-KR" sz="2000" dirty="0" smtClean="0">
              <a:solidFill>
                <a:schemeClr val="accent1">
                  <a:lumMod val="20000"/>
                  <a:lumOff val="80000"/>
                </a:schemeClr>
              </a:solidFill>
              <a:latin typeface="+mn-ea"/>
            </a:endParaRPr>
          </a:p>
          <a:p>
            <a:endParaRPr lang="en-US" altLang="ko-KR" sz="2000" dirty="0" smtClean="0">
              <a:solidFill>
                <a:schemeClr val="accent1">
                  <a:lumMod val="20000"/>
                  <a:lumOff val="80000"/>
                </a:schemeClr>
              </a:solidFill>
              <a:latin typeface="+mn-ea"/>
            </a:endParaRPr>
          </a:p>
          <a:p>
            <a:r>
              <a:rPr lang="en-US" altLang="ko-KR" sz="2000" dirty="0" err="1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docker</a:t>
            </a: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 </a:t>
            </a:r>
            <a:r>
              <a:rPr lang="en-US" altLang="ko-KR" sz="2000" dirty="0" smtClean="0">
                <a:solidFill>
                  <a:srgbClr val="FF0000"/>
                </a:solidFill>
                <a:latin typeface="+mn-ea"/>
              </a:rPr>
              <a:t>exec</a:t>
            </a: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 </a:t>
            </a:r>
            <a:r>
              <a:rPr lang="en-US" altLang="ko-KR" sz="2000" dirty="0" smtClean="0">
                <a:solidFill>
                  <a:srgbClr val="FFC000"/>
                </a:solidFill>
                <a:latin typeface="+mn-ea"/>
              </a:rPr>
              <a:t>–it </a:t>
            </a:r>
            <a:r>
              <a:rPr lang="en-US" altLang="ko-KR" sz="2000" dirty="0" smtClean="0">
                <a:solidFill>
                  <a:srgbClr val="00B0F0"/>
                </a:solidFill>
                <a:latin typeface="+mn-ea"/>
              </a:rPr>
              <a:t>937</a:t>
            </a: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 </a:t>
            </a:r>
            <a:r>
              <a:rPr lang="en-US" altLang="ko-KR" sz="2000" dirty="0" smtClean="0">
                <a:solidFill>
                  <a:schemeClr val="accent6"/>
                </a:solidFill>
                <a:latin typeface="+mn-ea"/>
              </a:rPr>
              <a:t>/bin/bash</a:t>
            </a:r>
          </a:p>
          <a:p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   “937"</a:t>
            </a:r>
            <a:r>
              <a:rPr lang="ko-KR" altLang="en-US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라는 이름을 가진 </a:t>
            </a:r>
            <a:r>
              <a:rPr lang="en-US" altLang="ko-KR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Docker </a:t>
            </a:r>
            <a:r>
              <a:rPr lang="ko-KR" altLang="en-US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컨테이너에서 </a:t>
            </a:r>
            <a:r>
              <a:rPr lang="en-US" altLang="ko-KR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"/bin/bash" </a:t>
            </a:r>
            <a:r>
              <a:rPr lang="ko-KR" altLang="en-US" sz="2000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셸을</a:t>
            </a:r>
            <a:r>
              <a:rPr lang="ko-KR" altLang="en-US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 </a:t>
            </a:r>
            <a:r>
              <a:rPr lang="ko-KR" altLang="en-US" sz="2000" dirty="0">
                <a:solidFill>
                  <a:srgbClr val="FF0000"/>
                </a:solidFill>
                <a:latin typeface="+mn-ea"/>
              </a:rPr>
              <a:t>실행</a:t>
            </a:r>
            <a:r>
              <a:rPr lang="ko-KR" altLang="en-US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하는 </a:t>
            </a: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명령어</a:t>
            </a:r>
            <a:endParaRPr lang="en-US" altLang="ko-KR" sz="2000" dirty="0">
              <a:solidFill>
                <a:schemeClr val="accent1">
                  <a:lumMod val="20000"/>
                  <a:lumOff val="80000"/>
                </a:schemeClr>
              </a:solidFill>
              <a:latin typeface="+mn-ea"/>
            </a:endParaRPr>
          </a:p>
          <a:p>
            <a:r>
              <a:rPr lang="en-US" altLang="ko-KR" sz="2000" dirty="0" smtClean="0">
                <a:solidFill>
                  <a:srgbClr val="FFC000"/>
                </a:solidFill>
                <a:latin typeface="+mn-ea"/>
              </a:rPr>
              <a:t>   -it </a:t>
            </a:r>
            <a:r>
              <a:rPr lang="en-US" altLang="ko-KR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:</a:t>
            </a: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 </a:t>
            </a:r>
            <a:r>
              <a:rPr lang="ko-KR" altLang="en-US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컨테이너의 표준 입력</a:t>
            </a:r>
            <a:r>
              <a:rPr lang="en-US" altLang="ko-KR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(</a:t>
            </a:r>
            <a:r>
              <a:rPr lang="en-US" altLang="ko-KR" sz="2000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stdin</a:t>
            </a:r>
            <a:r>
              <a:rPr lang="en-US" altLang="ko-KR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)</a:t>
            </a:r>
            <a:r>
              <a:rPr lang="ko-KR" altLang="en-US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과 표준 출력</a:t>
            </a:r>
            <a:r>
              <a:rPr lang="en-US" altLang="ko-KR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(</a:t>
            </a:r>
            <a:r>
              <a:rPr lang="en-US" altLang="ko-KR" sz="2000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stdout</a:t>
            </a:r>
            <a:r>
              <a:rPr lang="en-US" altLang="ko-KR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)</a:t>
            </a:r>
            <a:r>
              <a:rPr lang="ko-KR" altLang="en-US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을 사용자의 터미널과 연결</a:t>
            </a:r>
            <a:r>
              <a:rPr lang="en-US" altLang="ko-KR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(interactive </a:t>
            </a:r>
            <a:endParaRPr lang="en-US" altLang="ko-KR" sz="2000" dirty="0" smtClean="0">
              <a:solidFill>
                <a:schemeClr val="accent1">
                  <a:lumMod val="20000"/>
                  <a:lumOff val="80000"/>
                </a:schemeClr>
              </a:solidFill>
              <a:latin typeface="+mn-ea"/>
            </a:endParaRPr>
          </a:p>
          <a:p>
            <a:r>
              <a:rPr lang="en-US" altLang="ko-KR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 </a:t>
            </a: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        mode</a:t>
            </a:r>
            <a:r>
              <a:rPr lang="en-US" altLang="ko-KR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)</a:t>
            </a:r>
            <a:r>
              <a:rPr lang="ko-KR" altLang="en-US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하여 상호작용할 수 있도록 </a:t>
            </a: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한다</a:t>
            </a:r>
            <a:endParaRPr lang="en-US" altLang="ko-KR" sz="2000" dirty="0">
              <a:solidFill>
                <a:schemeClr val="accent1">
                  <a:lumMod val="20000"/>
                  <a:lumOff val="80000"/>
                </a:schemeClr>
              </a:solidFill>
              <a:latin typeface="+mn-ea"/>
            </a:endParaRPr>
          </a:p>
          <a:p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   </a:t>
            </a:r>
            <a:r>
              <a:rPr lang="en-US" altLang="ko-KR" sz="2000" dirty="0" smtClean="0">
                <a:solidFill>
                  <a:srgbClr val="00B0F0"/>
                </a:solidFill>
                <a:latin typeface="+mn-ea"/>
              </a:rPr>
              <a:t>937</a:t>
            </a: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 : </a:t>
            </a: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실행 </a:t>
            </a:r>
            <a:r>
              <a:rPr lang="ko-KR" altLang="en-US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중인 </a:t>
            </a:r>
            <a:r>
              <a:rPr lang="en-US" altLang="ko-KR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Docker </a:t>
            </a:r>
            <a:r>
              <a:rPr lang="ko-KR" altLang="en-US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컨테이너의 이름이나 </a:t>
            </a: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ID</a:t>
            </a:r>
            <a:endParaRPr lang="en-US" altLang="ko-KR" sz="2000" dirty="0">
              <a:solidFill>
                <a:schemeClr val="accent1">
                  <a:lumMod val="20000"/>
                  <a:lumOff val="80000"/>
                </a:schemeClr>
              </a:solidFill>
              <a:latin typeface="+mn-ea"/>
            </a:endParaRPr>
          </a:p>
          <a:p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   </a:t>
            </a:r>
            <a:r>
              <a:rPr lang="en-US" altLang="ko-KR" sz="2000" dirty="0" smtClean="0">
                <a:solidFill>
                  <a:schemeClr val="accent6"/>
                </a:solidFill>
                <a:latin typeface="+mn-ea"/>
              </a:rPr>
              <a:t>/bin/bash</a:t>
            </a:r>
            <a:r>
              <a:rPr lang="ko-KR" altLang="en-US" sz="2000" dirty="0">
                <a:solidFill>
                  <a:schemeClr val="accent6"/>
                </a:solidFill>
                <a:latin typeface="+mn-ea"/>
              </a:rPr>
              <a:t> </a:t>
            </a: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: </a:t>
            </a: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실행할 </a:t>
            </a:r>
            <a:r>
              <a:rPr lang="ko-KR" altLang="en-US" sz="2000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셸의</a:t>
            </a:r>
            <a:r>
              <a:rPr lang="ko-KR" altLang="en-US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 </a:t>
            </a: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경로</a:t>
            </a:r>
            <a:endParaRPr lang="ko-KR" altLang="en-US" sz="2000" dirty="0">
              <a:solidFill>
                <a:schemeClr val="accent1">
                  <a:lumMod val="20000"/>
                  <a:lumOff val="8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653003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469900" y="0"/>
            <a:ext cx="10515600" cy="938030"/>
          </a:xfrm>
        </p:spPr>
        <p:txBody>
          <a:bodyPr>
            <a:normAutofit/>
          </a:bodyPr>
          <a:lstStyle/>
          <a:p>
            <a:r>
              <a:rPr lang="en-US" altLang="ko-KR" sz="28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ea typeface="+mn-ea"/>
              </a:rPr>
              <a:t>Docker </a:t>
            </a:r>
            <a:r>
              <a:rPr lang="ko-KR" altLang="en-US" sz="28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ea typeface="+mn-ea"/>
              </a:rPr>
              <a:t>실습하기</a:t>
            </a:r>
            <a:endParaRPr lang="ko-KR" altLang="en-US" sz="2800" dirty="0">
              <a:solidFill>
                <a:schemeClr val="accent1">
                  <a:lumMod val="20000"/>
                  <a:lumOff val="80000"/>
                </a:schemeClr>
              </a:solidFill>
              <a:latin typeface="+mn-ea"/>
              <a:ea typeface="+mn-ea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rcRect b="87347"/>
          <a:stretch/>
        </p:blipFill>
        <p:spPr>
          <a:xfrm>
            <a:off x="0" y="1520529"/>
            <a:ext cx="12192000" cy="440626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3805881" y="1532382"/>
            <a:ext cx="8386119" cy="2084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200723" y="2663004"/>
            <a:ext cx="1199127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docker</a:t>
            </a:r>
            <a:r>
              <a:rPr lang="en-US" altLang="ko-KR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 </a:t>
            </a:r>
            <a:r>
              <a:rPr lang="en-US" altLang="ko-KR" sz="2000" dirty="0">
                <a:solidFill>
                  <a:srgbClr val="FF0000"/>
                </a:solidFill>
                <a:latin typeface="+mn-ea"/>
              </a:rPr>
              <a:t>run</a:t>
            </a:r>
            <a:r>
              <a:rPr lang="en-US" altLang="ko-KR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 </a:t>
            </a:r>
            <a:r>
              <a:rPr lang="en-US" altLang="ko-KR" sz="2000" dirty="0">
                <a:solidFill>
                  <a:schemeClr val="accent2"/>
                </a:solidFill>
                <a:latin typeface="+mn-ea"/>
              </a:rPr>
              <a:t>-d</a:t>
            </a:r>
            <a:r>
              <a:rPr lang="en-US" altLang="ko-KR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 </a:t>
            </a:r>
            <a:r>
              <a:rPr lang="en-US" altLang="ko-KR" sz="2000" dirty="0">
                <a:solidFill>
                  <a:srgbClr val="FFFF00"/>
                </a:solidFill>
                <a:latin typeface="+mn-ea"/>
              </a:rPr>
              <a:t>-v</a:t>
            </a:r>
            <a:r>
              <a:rPr lang="en-US" altLang="ko-KR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 C:\Users\DataSWB\Documents\testfolder\data</a:t>
            </a:r>
            <a:r>
              <a:rPr lang="en-US" altLang="ko-KR" sz="2000" b="1" dirty="0">
                <a:solidFill>
                  <a:srgbClr val="FFFF00"/>
                </a:solidFill>
                <a:latin typeface="+mn-ea"/>
              </a:rPr>
              <a:t>:</a:t>
            </a:r>
            <a:r>
              <a:rPr lang="en-US" altLang="ko-KR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/app/data </a:t>
            </a:r>
            <a:r>
              <a:rPr lang="en-US" altLang="ko-KR" sz="2000" dirty="0" err="1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kopo</a:t>
            </a: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/dockerfile-test:v1</a:t>
            </a:r>
          </a:p>
          <a:p>
            <a:endParaRPr lang="en-US" altLang="ko-KR" sz="2000" dirty="0" smtClean="0">
              <a:solidFill>
                <a:schemeClr val="accent1">
                  <a:lumMod val="20000"/>
                  <a:lumOff val="80000"/>
                </a:schemeClr>
              </a:solidFill>
              <a:latin typeface="+mn-ea"/>
            </a:endParaRPr>
          </a:p>
          <a:p>
            <a:r>
              <a:rPr lang="en-US" altLang="ko-KR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 </a:t>
            </a: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  </a:t>
            </a:r>
            <a:r>
              <a:rPr lang="en-US" altLang="ko-KR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"C:\Users\DataSWB\Documents\testfolder\data" </a:t>
            </a:r>
            <a:r>
              <a:rPr lang="ko-KR" altLang="en-US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경로에 있는 로컬 시스템의 </a:t>
            </a: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데이터를</a:t>
            </a:r>
            <a:endParaRPr lang="en-US" altLang="ko-KR" sz="2000" dirty="0" smtClean="0">
              <a:solidFill>
                <a:schemeClr val="accent1">
                  <a:lumMod val="20000"/>
                  <a:lumOff val="80000"/>
                </a:schemeClr>
              </a:solidFill>
              <a:latin typeface="+mn-ea"/>
            </a:endParaRPr>
          </a:p>
          <a:p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   </a:t>
            </a: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Docker </a:t>
            </a:r>
            <a:r>
              <a:rPr lang="ko-KR" altLang="en-US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컨테이너 내부의 </a:t>
            </a:r>
            <a:r>
              <a:rPr lang="en-US" altLang="ko-KR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"/app/data" </a:t>
            </a:r>
            <a:r>
              <a:rPr lang="ko-KR" altLang="en-US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경로에 </a:t>
            </a:r>
            <a:r>
              <a:rPr lang="ko-KR" altLang="en-US" sz="2000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마운트</a:t>
            </a:r>
            <a:r>
              <a:rPr lang="en-US" altLang="ko-KR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(mount)</a:t>
            </a:r>
            <a:r>
              <a:rPr lang="ko-KR" altLang="en-US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하는 </a:t>
            </a:r>
            <a:r>
              <a:rPr lang="en-US" altLang="ko-KR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Docker </a:t>
            </a:r>
            <a:r>
              <a:rPr lang="ko-KR" altLang="en-US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컨테이너를 </a:t>
            </a:r>
            <a:r>
              <a:rPr lang="ko-KR" altLang="en-US" sz="2000" dirty="0">
                <a:solidFill>
                  <a:srgbClr val="FF0000"/>
                </a:solidFill>
                <a:latin typeface="+mn-ea"/>
              </a:rPr>
              <a:t>실행</a:t>
            </a:r>
            <a:r>
              <a:rPr lang="ko-KR" altLang="en-US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하는 </a:t>
            </a: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명령어</a:t>
            </a:r>
            <a:endParaRPr lang="en-US" altLang="ko-KR" sz="2000" dirty="0" smtClean="0">
              <a:solidFill>
                <a:schemeClr val="accent1">
                  <a:lumMod val="20000"/>
                  <a:lumOff val="80000"/>
                </a:schemeClr>
              </a:solidFill>
              <a:latin typeface="+mn-ea"/>
            </a:endParaRPr>
          </a:p>
          <a:p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   해당 </a:t>
            </a:r>
            <a:r>
              <a:rPr lang="ko-KR" altLang="en-US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컨테이너는 </a:t>
            </a:r>
            <a:r>
              <a:rPr lang="ko-KR" altLang="en-US" sz="2000" dirty="0">
                <a:solidFill>
                  <a:srgbClr val="FFC000"/>
                </a:solidFill>
                <a:latin typeface="+mn-ea"/>
              </a:rPr>
              <a:t>백그라운드에서 실행</a:t>
            </a:r>
            <a:r>
              <a:rPr lang="en-US" altLang="ko-KR" sz="2000" dirty="0">
                <a:solidFill>
                  <a:srgbClr val="FFC000"/>
                </a:solidFill>
                <a:latin typeface="+mn-ea"/>
              </a:rPr>
              <a:t>(-d)</a:t>
            </a:r>
            <a:r>
              <a:rPr lang="ko-KR" altLang="en-US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된 컨테이너의 </a:t>
            </a:r>
            <a:r>
              <a:rPr lang="en-US" altLang="ko-KR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ID</a:t>
            </a:r>
            <a:r>
              <a:rPr lang="ko-KR" altLang="en-US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가 </a:t>
            </a: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출력된다</a:t>
            </a: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  </a:t>
            </a:r>
          </a:p>
          <a:p>
            <a:endParaRPr lang="en-US" altLang="ko-KR" sz="2000" dirty="0">
              <a:solidFill>
                <a:schemeClr val="accent1">
                  <a:lumMod val="20000"/>
                  <a:lumOff val="80000"/>
                </a:schemeClr>
              </a:solidFill>
              <a:latin typeface="+mn-ea"/>
            </a:endParaRPr>
          </a:p>
          <a:p>
            <a:r>
              <a:rPr lang="en-US" altLang="ko-KR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 </a:t>
            </a: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  </a:t>
            </a:r>
            <a:r>
              <a:rPr lang="en-US" altLang="ko-KR" sz="2000" dirty="0" smtClean="0">
                <a:solidFill>
                  <a:schemeClr val="accent2"/>
                </a:solidFill>
                <a:latin typeface="+mn-ea"/>
              </a:rPr>
              <a:t>-d</a:t>
            </a:r>
            <a:r>
              <a:rPr lang="en-US" altLang="ko-KR" sz="2000" dirty="0">
                <a:solidFill>
                  <a:schemeClr val="accent2"/>
                </a:solidFill>
                <a:latin typeface="+mn-ea"/>
              </a:rPr>
              <a:t> </a:t>
            </a: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:</a:t>
            </a: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 </a:t>
            </a:r>
            <a:r>
              <a:rPr lang="ko-KR" altLang="en-US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컨테이너를 백그라운드</a:t>
            </a:r>
            <a:r>
              <a:rPr lang="en-US" altLang="ko-KR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(background)</a:t>
            </a:r>
            <a:r>
              <a:rPr lang="ko-KR" altLang="en-US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에서 </a:t>
            </a: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실행</a:t>
            </a:r>
            <a:endParaRPr lang="en-US" altLang="ko-KR" sz="2000" dirty="0">
              <a:solidFill>
                <a:schemeClr val="accent1">
                  <a:lumMod val="20000"/>
                  <a:lumOff val="80000"/>
                </a:schemeClr>
              </a:solidFill>
              <a:latin typeface="+mn-ea"/>
            </a:endParaRPr>
          </a:p>
          <a:p>
            <a:r>
              <a:rPr lang="en-US" altLang="ko-KR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 </a:t>
            </a: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  </a:t>
            </a:r>
            <a:r>
              <a:rPr lang="en-US" altLang="ko-KR" sz="2000" dirty="0" smtClean="0">
                <a:solidFill>
                  <a:srgbClr val="FFFF00"/>
                </a:solidFill>
                <a:latin typeface="+mn-ea"/>
              </a:rPr>
              <a:t>-v</a:t>
            </a: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 : </a:t>
            </a: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 </a:t>
            </a:r>
            <a:r>
              <a:rPr lang="ko-KR" altLang="en-US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호스트 시스템의 </a:t>
            </a:r>
            <a:r>
              <a:rPr lang="ko-KR" altLang="en-US" sz="2000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디렉토리와</a:t>
            </a:r>
            <a:r>
              <a:rPr lang="ko-KR" altLang="en-US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 컨테이너 내부의 </a:t>
            </a:r>
            <a:r>
              <a:rPr lang="ko-KR" altLang="en-US" sz="2000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디렉토리를</a:t>
            </a:r>
            <a:r>
              <a:rPr lang="ko-KR" altLang="en-US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 연결하는 것을 </a:t>
            </a: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의미한다</a:t>
            </a:r>
            <a:endParaRPr lang="en-US" altLang="ko-KR" sz="2000" dirty="0" smtClean="0">
              <a:solidFill>
                <a:schemeClr val="accent1">
                  <a:lumMod val="20000"/>
                  <a:lumOff val="80000"/>
                </a:schemeClr>
              </a:solidFill>
              <a:latin typeface="+mn-ea"/>
            </a:endParaRPr>
          </a:p>
          <a:p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        </a:t>
            </a: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위의 </a:t>
            </a:r>
            <a:r>
              <a:rPr lang="ko-KR" altLang="en-US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코드에서는 </a:t>
            </a:r>
            <a:r>
              <a:rPr lang="en-US" altLang="ko-KR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"-v" </a:t>
            </a:r>
            <a:r>
              <a:rPr lang="ko-KR" altLang="en-US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옵션을 이용하여 로컬 </a:t>
            </a: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시스템의 </a:t>
            </a: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Data</a:t>
            </a: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폴더의</a:t>
            </a: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 </a:t>
            </a:r>
            <a:r>
              <a:rPr lang="ko-KR" altLang="en-US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경로와 컨테이너 </a:t>
            </a: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내부의</a:t>
            </a:r>
            <a:endParaRPr lang="en-US" altLang="ko-KR" sz="2000" dirty="0" smtClean="0">
              <a:solidFill>
                <a:schemeClr val="accent1">
                  <a:lumMod val="20000"/>
                  <a:lumOff val="80000"/>
                </a:schemeClr>
              </a:solidFill>
              <a:latin typeface="+mn-ea"/>
            </a:endParaRPr>
          </a:p>
          <a:p>
            <a:r>
              <a:rPr lang="en-US" altLang="ko-KR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 </a:t>
            </a: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      </a:t>
            </a: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 </a:t>
            </a: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/app/data </a:t>
            </a:r>
            <a:r>
              <a:rPr lang="ko-KR" altLang="en-US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경로를 </a:t>
            </a: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연결한다</a:t>
            </a:r>
            <a:endParaRPr lang="en-US" altLang="ko-KR" sz="2000" dirty="0">
              <a:solidFill>
                <a:schemeClr val="accent1">
                  <a:lumMod val="20000"/>
                  <a:lumOff val="80000"/>
                </a:schemeClr>
              </a:solidFill>
              <a:latin typeface="+mn-ea"/>
            </a:endParaRPr>
          </a:p>
          <a:p>
            <a:r>
              <a:rPr lang="en-US" altLang="ko-KR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 </a:t>
            </a: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 </a:t>
            </a: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 </a:t>
            </a:r>
            <a:r>
              <a:rPr lang="en-US" altLang="ko-KR" sz="2000" dirty="0" err="1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kopo</a:t>
            </a: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/dockerfile-test:v1 </a:t>
            </a: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: </a:t>
            </a: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실행할 </a:t>
            </a:r>
            <a:r>
              <a:rPr lang="en-US" altLang="ko-KR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Docker </a:t>
            </a:r>
            <a:r>
              <a:rPr lang="ko-KR" altLang="en-US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이미지의 이름과 </a:t>
            </a: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태그</a:t>
            </a:r>
            <a:endParaRPr lang="en-US" altLang="ko-KR" sz="2000" dirty="0">
              <a:solidFill>
                <a:schemeClr val="accent1">
                  <a:lumMod val="20000"/>
                  <a:lumOff val="80000"/>
                </a:schemeClr>
              </a:solidFill>
              <a:latin typeface="+mn-ea"/>
            </a:endParaRPr>
          </a:p>
          <a:p>
            <a:endParaRPr lang="ko-KR" altLang="en-US" sz="2000" dirty="0">
              <a:solidFill>
                <a:schemeClr val="accent1">
                  <a:lumMod val="20000"/>
                  <a:lumOff val="80000"/>
                </a:schemeClr>
              </a:solidFill>
              <a:latin typeface="+mn-ea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0" y="1740842"/>
            <a:ext cx="5898995" cy="220313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09435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469900" y="0"/>
            <a:ext cx="10515600" cy="938030"/>
          </a:xfrm>
        </p:spPr>
        <p:txBody>
          <a:bodyPr>
            <a:normAutofit/>
          </a:bodyPr>
          <a:lstStyle/>
          <a:p>
            <a:r>
              <a:rPr lang="en-US" altLang="ko-KR" sz="28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ea typeface="+mn-ea"/>
              </a:rPr>
              <a:t>Docker </a:t>
            </a:r>
            <a:r>
              <a:rPr lang="ko-KR" altLang="en-US" sz="28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ea typeface="+mn-ea"/>
              </a:rPr>
              <a:t>실습하기</a:t>
            </a:r>
            <a:endParaRPr lang="ko-KR" altLang="en-US" sz="2800" dirty="0">
              <a:solidFill>
                <a:schemeClr val="accent1">
                  <a:lumMod val="20000"/>
                  <a:lumOff val="80000"/>
                </a:schemeClr>
              </a:solidFill>
              <a:latin typeface="+mn-ea"/>
              <a:ea typeface="+mn-ea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rcRect t="34138" r="39392" b="58302"/>
          <a:stretch/>
        </p:blipFill>
        <p:spPr>
          <a:xfrm>
            <a:off x="566460" y="3711874"/>
            <a:ext cx="10832451" cy="385913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6077415" y="3739449"/>
            <a:ext cx="5321496" cy="3583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8235987" y="3739449"/>
            <a:ext cx="1666295" cy="358338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469900" y="4303455"/>
            <a:ext cx="1158456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altLang="ko-KR" sz="2000" dirty="0">
                <a:solidFill>
                  <a:schemeClr val="accent5">
                    <a:lumMod val="20000"/>
                    <a:lumOff val="80000"/>
                  </a:schemeClr>
                </a:solidFill>
                <a:latin typeface="+mn-ea"/>
              </a:rPr>
              <a:t>docker </a:t>
            </a:r>
            <a:r>
              <a:rPr lang="de-DE" altLang="ko-KR" sz="2000" dirty="0">
                <a:solidFill>
                  <a:schemeClr val="accent1"/>
                </a:solidFill>
                <a:latin typeface="+mn-ea"/>
              </a:rPr>
              <a:t>exec</a:t>
            </a:r>
            <a:r>
              <a:rPr lang="de-DE" altLang="ko-KR" sz="2000" dirty="0">
                <a:solidFill>
                  <a:schemeClr val="accent5">
                    <a:lumMod val="20000"/>
                    <a:lumOff val="80000"/>
                  </a:schemeClr>
                </a:solidFill>
                <a:latin typeface="+mn-ea"/>
              </a:rPr>
              <a:t> </a:t>
            </a:r>
            <a:r>
              <a:rPr lang="de-DE" altLang="ko-KR" sz="2000" dirty="0">
                <a:solidFill>
                  <a:srgbClr val="FF0000"/>
                </a:solidFill>
                <a:latin typeface="+mn-ea"/>
              </a:rPr>
              <a:t>-it </a:t>
            </a:r>
            <a:r>
              <a:rPr lang="de-DE" altLang="ko-KR" sz="2000" dirty="0">
                <a:solidFill>
                  <a:srgbClr val="FFC000"/>
                </a:solidFill>
                <a:latin typeface="+mn-ea"/>
              </a:rPr>
              <a:t>3f4720f2e3f7</a:t>
            </a:r>
            <a:r>
              <a:rPr lang="de-DE" altLang="ko-KR" sz="2000" dirty="0">
                <a:solidFill>
                  <a:schemeClr val="accent5">
                    <a:lumMod val="20000"/>
                    <a:lumOff val="80000"/>
                  </a:schemeClr>
                </a:solidFill>
                <a:latin typeface="+mn-ea"/>
              </a:rPr>
              <a:t> </a:t>
            </a:r>
            <a:r>
              <a:rPr lang="de-DE" altLang="ko-KR" sz="2000" dirty="0">
                <a:solidFill>
                  <a:schemeClr val="accent6"/>
                </a:solidFill>
                <a:latin typeface="+mn-ea"/>
              </a:rPr>
              <a:t>/</a:t>
            </a:r>
            <a:r>
              <a:rPr lang="de-DE" altLang="ko-KR" sz="2000" dirty="0" smtClean="0">
                <a:solidFill>
                  <a:schemeClr val="accent6"/>
                </a:solidFill>
                <a:latin typeface="+mn-ea"/>
              </a:rPr>
              <a:t>bin/bash</a:t>
            </a:r>
          </a:p>
          <a:p>
            <a:r>
              <a:rPr lang="en-US" altLang="ko-KR" sz="2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+mn-ea"/>
              </a:rPr>
              <a:t>   3f4720f2e3f7</a:t>
            </a:r>
            <a:r>
              <a:rPr lang="ko-KR" altLang="en-US" sz="2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+mn-ea"/>
              </a:rPr>
              <a:t>라는 </a:t>
            </a:r>
            <a:r>
              <a:rPr lang="en-US" altLang="ko-KR" sz="2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+mn-ea"/>
              </a:rPr>
              <a:t>ID</a:t>
            </a:r>
            <a:r>
              <a:rPr lang="ko-KR" altLang="en-US" sz="2000" dirty="0">
                <a:solidFill>
                  <a:schemeClr val="accent5">
                    <a:lumMod val="20000"/>
                    <a:lumOff val="80000"/>
                  </a:schemeClr>
                </a:solidFill>
                <a:latin typeface="+mn-ea"/>
              </a:rPr>
              <a:t>를 가진 </a:t>
            </a:r>
            <a:r>
              <a:rPr lang="en-US" altLang="ko-KR" sz="2000" dirty="0">
                <a:solidFill>
                  <a:schemeClr val="accent5">
                    <a:lumMod val="20000"/>
                    <a:lumOff val="80000"/>
                  </a:schemeClr>
                </a:solidFill>
                <a:latin typeface="+mn-ea"/>
              </a:rPr>
              <a:t>Docker </a:t>
            </a:r>
            <a:r>
              <a:rPr lang="ko-KR" altLang="en-US" sz="2000" dirty="0">
                <a:solidFill>
                  <a:schemeClr val="accent5">
                    <a:lumMod val="20000"/>
                    <a:lumOff val="80000"/>
                  </a:schemeClr>
                </a:solidFill>
                <a:latin typeface="+mn-ea"/>
              </a:rPr>
              <a:t>컨테이너에서 </a:t>
            </a:r>
            <a:r>
              <a:rPr lang="en-US" altLang="ko-KR" sz="2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+mn-ea"/>
              </a:rPr>
              <a:t>“/bin/bash” </a:t>
            </a:r>
            <a:r>
              <a:rPr lang="ko-KR" altLang="en-US" sz="2000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+mn-ea"/>
              </a:rPr>
              <a:t>셸을</a:t>
            </a:r>
            <a:r>
              <a:rPr lang="ko-KR" altLang="en-US" sz="2000" dirty="0">
                <a:solidFill>
                  <a:schemeClr val="accent5">
                    <a:lumMod val="20000"/>
                    <a:lumOff val="80000"/>
                  </a:schemeClr>
                </a:solidFill>
                <a:latin typeface="+mn-ea"/>
              </a:rPr>
              <a:t> </a:t>
            </a:r>
            <a:r>
              <a:rPr lang="ko-KR" altLang="en-US" sz="2000" dirty="0">
                <a:solidFill>
                  <a:schemeClr val="accent1"/>
                </a:solidFill>
                <a:latin typeface="+mn-ea"/>
              </a:rPr>
              <a:t>실행</a:t>
            </a:r>
            <a:r>
              <a:rPr lang="ko-KR" altLang="en-US" sz="2000" dirty="0">
                <a:solidFill>
                  <a:schemeClr val="accent5">
                    <a:lumMod val="20000"/>
                    <a:lumOff val="80000"/>
                  </a:schemeClr>
                </a:solidFill>
                <a:latin typeface="+mn-ea"/>
              </a:rPr>
              <a:t>하는 </a:t>
            </a:r>
            <a:r>
              <a:rPr lang="ko-KR" altLang="en-US" sz="2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+mn-ea"/>
              </a:rPr>
              <a:t>명령어</a:t>
            </a:r>
            <a:endParaRPr lang="en-US" altLang="ko-KR" sz="2000" dirty="0" smtClean="0">
              <a:solidFill>
                <a:schemeClr val="accent5">
                  <a:lumMod val="20000"/>
                  <a:lumOff val="80000"/>
                </a:schemeClr>
              </a:solidFill>
              <a:latin typeface="+mn-ea"/>
            </a:endParaRPr>
          </a:p>
          <a:p>
            <a:r>
              <a:rPr lang="en-US" altLang="ko-KR" sz="2000" dirty="0">
                <a:solidFill>
                  <a:schemeClr val="accent1"/>
                </a:solidFill>
                <a:latin typeface="+mn-ea"/>
              </a:rPr>
              <a:t> </a:t>
            </a:r>
            <a:r>
              <a:rPr lang="en-US" altLang="ko-KR" sz="2000" dirty="0" smtClean="0">
                <a:solidFill>
                  <a:schemeClr val="accent1"/>
                </a:solidFill>
                <a:latin typeface="+mn-ea"/>
              </a:rPr>
              <a:t>  exec </a:t>
            </a:r>
            <a:r>
              <a:rPr lang="en-US" altLang="ko-KR" sz="2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+mn-ea"/>
              </a:rPr>
              <a:t>: </a:t>
            </a:r>
            <a:r>
              <a:rPr lang="ko-KR" altLang="en-US" sz="2000" dirty="0">
                <a:solidFill>
                  <a:schemeClr val="accent5">
                    <a:lumMod val="20000"/>
                    <a:lumOff val="80000"/>
                  </a:schemeClr>
                </a:solidFill>
                <a:latin typeface="+mn-ea"/>
              </a:rPr>
              <a:t>실행 중인 </a:t>
            </a:r>
            <a:r>
              <a:rPr lang="en-US" altLang="ko-KR" sz="2000" dirty="0">
                <a:solidFill>
                  <a:schemeClr val="accent5">
                    <a:lumMod val="20000"/>
                    <a:lumOff val="80000"/>
                  </a:schemeClr>
                </a:solidFill>
                <a:latin typeface="+mn-ea"/>
              </a:rPr>
              <a:t>Docker </a:t>
            </a:r>
            <a:r>
              <a:rPr lang="ko-KR" altLang="en-US" sz="2000" dirty="0">
                <a:solidFill>
                  <a:schemeClr val="accent5">
                    <a:lumMod val="20000"/>
                    <a:lumOff val="80000"/>
                  </a:schemeClr>
                </a:solidFill>
                <a:latin typeface="+mn-ea"/>
              </a:rPr>
              <a:t>컨테이너 안에서 명령어를 실행하기 위한 명령어</a:t>
            </a:r>
            <a:endParaRPr lang="en-US" altLang="ko-KR" sz="2000" dirty="0" smtClean="0">
              <a:solidFill>
                <a:schemeClr val="accent5">
                  <a:lumMod val="20000"/>
                  <a:lumOff val="80000"/>
                </a:schemeClr>
              </a:solidFill>
              <a:latin typeface="+mn-ea"/>
            </a:endParaRPr>
          </a:p>
          <a:p>
            <a:r>
              <a:rPr lang="en-US" altLang="ko-KR" sz="2000" dirty="0">
                <a:solidFill>
                  <a:schemeClr val="accent5">
                    <a:lumMod val="20000"/>
                    <a:lumOff val="80000"/>
                  </a:schemeClr>
                </a:solidFill>
                <a:latin typeface="+mn-ea"/>
              </a:rPr>
              <a:t> </a:t>
            </a:r>
            <a:r>
              <a:rPr lang="en-US" altLang="ko-KR" sz="2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+mn-ea"/>
              </a:rPr>
              <a:t>  </a:t>
            </a:r>
            <a:r>
              <a:rPr lang="en-US" altLang="ko-KR" sz="2000" dirty="0" smtClean="0">
                <a:solidFill>
                  <a:srgbClr val="FF0000"/>
                </a:solidFill>
                <a:latin typeface="+mn-ea"/>
              </a:rPr>
              <a:t>-it </a:t>
            </a:r>
            <a:r>
              <a:rPr lang="en-US" altLang="ko-KR" sz="2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+mn-ea"/>
              </a:rPr>
              <a:t>: </a:t>
            </a:r>
            <a:r>
              <a:rPr lang="ko-KR" altLang="en-US" sz="2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+mn-ea"/>
              </a:rPr>
              <a:t>컨테이너의 </a:t>
            </a:r>
            <a:r>
              <a:rPr lang="ko-KR" altLang="en-US" sz="2000" dirty="0">
                <a:solidFill>
                  <a:schemeClr val="accent5">
                    <a:lumMod val="20000"/>
                    <a:lumOff val="80000"/>
                  </a:schemeClr>
                </a:solidFill>
                <a:latin typeface="+mn-ea"/>
              </a:rPr>
              <a:t>표준 입력</a:t>
            </a:r>
            <a:r>
              <a:rPr lang="en-US" altLang="ko-KR" sz="2000" dirty="0">
                <a:solidFill>
                  <a:schemeClr val="accent5">
                    <a:lumMod val="20000"/>
                    <a:lumOff val="80000"/>
                  </a:schemeClr>
                </a:solidFill>
                <a:latin typeface="+mn-ea"/>
              </a:rPr>
              <a:t>(</a:t>
            </a:r>
            <a:r>
              <a:rPr lang="en-US" altLang="ko-KR" sz="2000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+mn-ea"/>
              </a:rPr>
              <a:t>stdin</a:t>
            </a:r>
            <a:r>
              <a:rPr lang="en-US" altLang="ko-KR" sz="2000" dirty="0">
                <a:solidFill>
                  <a:schemeClr val="accent5">
                    <a:lumMod val="20000"/>
                    <a:lumOff val="80000"/>
                  </a:schemeClr>
                </a:solidFill>
                <a:latin typeface="+mn-ea"/>
              </a:rPr>
              <a:t>)</a:t>
            </a:r>
            <a:r>
              <a:rPr lang="ko-KR" altLang="en-US" sz="2000" dirty="0">
                <a:solidFill>
                  <a:schemeClr val="accent5">
                    <a:lumMod val="20000"/>
                    <a:lumOff val="80000"/>
                  </a:schemeClr>
                </a:solidFill>
                <a:latin typeface="+mn-ea"/>
              </a:rPr>
              <a:t>과 표준 출력</a:t>
            </a:r>
            <a:r>
              <a:rPr lang="en-US" altLang="ko-KR" sz="2000" dirty="0">
                <a:solidFill>
                  <a:schemeClr val="accent5">
                    <a:lumMod val="20000"/>
                    <a:lumOff val="80000"/>
                  </a:schemeClr>
                </a:solidFill>
                <a:latin typeface="+mn-ea"/>
              </a:rPr>
              <a:t>(</a:t>
            </a:r>
            <a:r>
              <a:rPr lang="en-US" altLang="ko-KR" sz="2000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+mn-ea"/>
              </a:rPr>
              <a:t>stdout</a:t>
            </a:r>
            <a:r>
              <a:rPr lang="en-US" altLang="ko-KR" sz="2000" dirty="0">
                <a:solidFill>
                  <a:schemeClr val="accent5">
                    <a:lumMod val="20000"/>
                    <a:lumOff val="80000"/>
                  </a:schemeClr>
                </a:solidFill>
                <a:latin typeface="+mn-ea"/>
              </a:rPr>
              <a:t>)</a:t>
            </a:r>
            <a:r>
              <a:rPr lang="ko-KR" altLang="en-US" sz="2000" dirty="0">
                <a:solidFill>
                  <a:schemeClr val="accent5">
                    <a:lumMod val="20000"/>
                    <a:lumOff val="80000"/>
                  </a:schemeClr>
                </a:solidFill>
                <a:latin typeface="+mn-ea"/>
              </a:rPr>
              <a:t>을 사용자의 터미널과 연결</a:t>
            </a:r>
            <a:r>
              <a:rPr lang="en-US" altLang="ko-KR" sz="2000" dirty="0">
                <a:solidFill>
                  <a:schemeClr val="accent5">
                    <a:lumMod val="20000"/>
                    <a:lumOff val="80000"/>
                  </a:schemeClr>
                </a:solidFill>
                <a:latin typeface="+mn-ea"/>
              </a:rPr>
              <a:t>(interactive mode</a:t>
            </a:r>
            <a:r>
              <a:rPr lang="en-US" altLang="ko-KR" sz="2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+mn-ea"/>
              </a:rPr>
              <a:t>)</a:t>
            </a:r>
          </a:p>
          <a:p>
            <a:r>
              <a:rPr lang="en-US" altLang="ko-KR" sz="2000" dirty="0">
                <a:solidFill>
                  <a:schemeClr val="accent5">
                    <a:lumMod val="20000"/>
                    <a:lumOff val="80000"/>
                  </a:schemeClr>
                </a:solidFill>
                <a:latin typeface="+mn-ea"/>
              </a:rPr>
              <a:t> </a:t>
            </a:r>
            <a:r>
              <a:rPr lang="en-US" altLang="ko-KR" sz="2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+mn-ea"/>
              </a:rPr>
              <a:t>       </a:t>
            </a:r>
            <a:r>
              <a:rPr lang="ko-KR" altLang="en-US" sz="2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+mn-ea"/>
              </a:rPr>
              <a:t>하여 </a:t>
            </a:r>
            <a:r>
              <a:rPr lang="ko-KR" altLang="en-US" sz="2000" dirty="0">
                <a:solidFill>
                  <a:schemeClr val="accent5">
                    <a:lumMod val="20000"/>
                    <a:lumOff val="80000"/>
                  </a:schemeClr>
                </a:solidFill>
                <a:latin typeface="+mn-ea"/>
              </a:rPr>
              <a:t>상호작용할 수 있도록 </a:t>
            </a:r>
            <a:r>
              <a:rPr lang="ko-KR" altLang="en-US" sz="2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+mn-ea"/>
              </a:rPr>
              <a:t>한다</a:t>
            </a:r>
            <a:endParaRPr lang="en-US" altLang="ko-KR" sz="2000" dirty="0">
              <a:solidFill>
                <a:schemeClr val="accent5">
                  <a:lumMod val="20000"/>
                  <a:lumOff val="80000"/>
                </a:schemeClr>
              </a:solidFill>
              <a:latin typeface="+mn-ea"/>
            </a:endParaRPr>
          </a:p>
          <a:p>
            <a:r>
              <a:rPr lang="en-US" altLang="ko-KR" sz="2000" dirty="0">
                <a:solidFill>
                  <a:srgbClr val="FFC000"/>
                </a:solidFill>
                <a:latin typeface="+mn-ea"/>
              </a:rPr>
              <a:t> </a:t>
            </a:r>
            <a:r>
              <a:rPr lang="en-US" altLang="ko-KR" sz="2000" dirty="0" smtClean="0">
                <a:solidFill>
                  <a:srgbClr val="FFC000"/>
                </a:solidFill>
                <a:latin typeface="+mn-ea"/>
              </a:rPr>
              <a:t>  3f4720f2e3f7 </a:t>
            </a:r>
            <a:r>
              <a:rPr lang="en-US" altLang="ko-KR" sz="2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+mn-ea"/>
              </a:rPr>
              <a:t>:</a:t>
            </a:r>
            <a:r>
              <a:rPr lang="ko-KR" altLang="en-US" sz="2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+mn-ea"/>
              </a:rPr>
              <a:t> </a:t>
            </a:r>
            <a:r>
              <a:rPr lang="ko-KR" altLang="en-US" sz="2000" dirty="0">
                <a:solidFill>
                  <a:schemeClr val="accent5">
                    <a:lumMod val="20000"/>
                    <a:lumOff val="80000"/>
                  </a:schemeClr>
                </a:solidFill>
                <a:latin typeface="+mn-ea"/>
              </a:rPr>
              <a:t>실행 중인 </a:t>
            </a:r>
            <a:r>
              <a:rPr lang="en-US" altLang="ko-KR" sz="2000" dirty="0">
                <a:solidFill>
                  <a:schemeClr val="accent5">
                    <a:lumMod val="20000"/>
                    <a:lumOff val="80000"/>
                  </a:schemeClr>
                </a:solidFill>
                <a:latin typeface="+mn-ea"/>
              </a:rPr>
              <a:t>Docker </a:t>
            </a:r>
            <a:r>
              <a:rPr lang="ko-KR" altLang="en-US" sz="2000" dirty="0">
                <a:solidFill>
                  <a:schemeClr val="accent5">
                    <a:lumMod val="20000"/>
                    <a:lumOff val="80000"/>
                  </a:schemeClr>
                </a:solidFill>
                <a:latin typeface="+mn-ea"/>
              </a:rPr>
              <a:t>컨테이너의 이름이나 </a:t>
            </a:r>
            <a:r>
              <a:rPr lang="en-US" altLang="ko-KR" sz="2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+mn-ea"/>
              </a:rPr>
              <a:t>ID</a:t>
            </a:r>
            <a:endParaRPr lang="en-US" altLang="ko-KR" sz="2000" dirty="0">
              <a:solidFill>
                <a:schemeClr val="accent5">
                  <a:lumMod val="20000"/>
                  <a:lumOff val="80000"/>
                </a:schemeClr>
              </a:solidFill>
              <a:latin typeface="+mn-ea"/>
            </a:endParaRPr>
          </a:p>
          <a:p>
            <a:r>
              <a:rPr lang="en-US" altLang="ko-KR" sz="2000" dirty="0">
                <a:solidFill>
                  <a:schemeClr val="accent6"/>
                </a:solidFill>
                <a:latin typeface="+mn-ea"/>
              </a:rPr>
              <a:t> </a:t>
            </a:r>
            <a:r>
              <a:rPr lang="en-US" altLang="ko-KR" sz="2000" dirty="0" smtClean="0">
                <a:solidFill>
                  <a:schemeClr val="accent6"/>
                </a:solidFill>
                <a:latin typeface="+mn-ea"/>
              </a:rPr>
              <a:t>  /bin/bash</a:t>
            </a:r>
            <a:r>
              <a:rPr lang="en-US" altLang="ko-KR" sz="2000" dirty="0">
                <a:solidFill>
                  <a:schemeClr val="accent6"/>
                </a:solidFill>
                <a:latin typeface="+mn-ea"/>
              </a:rPr>
              <a:t> </a:t>
            </a:r>
            <a:r>
              <a:rPr lang="en-US" altLang="ko-KR" sz="2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+mn-ea"/>
              </a:rPr>
              <a:t>: </a:t>
            </a:r>
            <a:r>
              <a:rPr lang="ko-KR" altLang="en-US" sz="2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+mn-ea"/>
              </a:rPr>
              <a:t>실행할 </a:t>
            </a:r>
            <a:r>
              <a:rPr lang="ko-KR" altLang="en-US" sz="2000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+mn-ea"/>
              </a:rPr>
              <a:t>셸의</a:t>
            </a:r>
            <a:r>
              <a:rPr lang="ko-KR" altLang="en-US" sz="2000" dirty="0">
                <a:solidFill>
                  <a:schemeClr val="accent5">
                    <a:lumMod val="20000"/>
                    <a:lumOff val="80000"/>
                  </a:schemeClr>
                </a:solidFill>
                <a:latin typeface="+mn-ea"/>
              </a:rPr>
              <a:t> 경로</a:t>
            </a:r>
          </a:p>
          <a:p>
            <a:endParaRPr lang="ko-KR" altLang="en-US" sz="2000" dirty="0">
              <a:solidFill>
                <a:schemeClr val="accent5">
                  <a:lumMod val="20000"/>
                  <a:lumOff val="80000"/>
                </a:schemeClr>
              </a:solidFill>
              <a:latin typeface="+mn-ea"/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2"/>
          <a:srcRect t="11372" r="8171" b="64612"/>
          <a:stretch/>
        </p:blipFill>
        <p:spPr>
          <a:xfrm>
            <a:off x="566460" y="1497112"/>
            <a:ext cx="11195824" cy="836343"/>
          </a:xfrm>
          <a:prstGeom prst="rect">
            <a:avLst/>
          </a:prstGeom>
        </p:spPr>
      </p:pic>
      <p:sp>
        <p:nvSpPr>
          <p:cNvPr id="27" name="직사각형 26"/>
          <p:cNvSpPr/>
          <p:nvPr/>
        </p:nvSpPr>
        <p:spPr>
          <a:xfrm>
            <a:off x="4316391" y="1497111"/>
            <a:ext cx="969288" cy="2127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566461" y="1898782"/>
            <a:ext cx="1240038" cy="214089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469900" y="2426537"/>
            <a:ext cx="10515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+mn-ea"/>
              </a:rPr>
              <a:t>docker</a:t>
            </a:r>
            <a:r>
              <a:rPr lang="en-US" altLang="ko-KR" sz="2000" dirty="0">
                <a:solidFill>
                  <a:schemeClr val="accent5">
                    <a:lumMod val="20000"/>
                    <a:lumOff val="80000"/>
                  </a:schemeClr>
                </a:solidFill>
                <a:latin typeface="+mn-ea"/>
              </a:rPr>
              <a:t> </a:t>
            </a:r>
            <a:r>
              <a:rPr lang="en-US" altLang="ko-KR" sz="2000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+mn-ea"/>
              </a:rPr>
              <a:t>ps</a:t>
            </a:r>
            <a:endParaRPr lang="en-US" altLang="ko-KR" sz="2000" dirty="0">
              <a:solidFill>
                <a:schemeClr val="accent5">
                  <a:lumMod val="20000"/>
                  <a:lumOff val="80000"/>
                </a:schemeClr>
              </a:solidFill>
              <a:latin typeface="+mn-ea"/>
            </a:endParaRPr>
          </a:p>
          <a:p>
            <a:r>
              <a:rPr lang="ko-KR" altLang="en-US" sz="2000" dirty="0">
                <a:solidFill>
                  <a:schemeClr val="accent5">
                    <a:lumMod val="20000"/>
                    <a:lumOff val="80000"/>
                  </a:schemeClr>
                </a:solidFill>
                <a:latin typeface="+mn-ea"/>
              </a:rPr>
              <a:t>   현재 실행 중인 컨테이너들의 목록을 </a:t>
            </a:r>
            <a:r>
              <a:rPr lang="ko-KR" altLang="en-US" sz="2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+mn-ea"/>
              </a:rPr>
              <a:t>보여준다</a:t>
            </a:r>
            <a:endParaRPr lang="en-US" altLang="ko-KR" sz="2000" dirty="0" smtClean="0">
              <a:solidFill>
                <a:schemeClr val="accent5">
                  <a:lumMod val="20000"/>
                  <a:lumOff val="80000"/>
                </a:schemeClr>
              </a:solidFill>
              <a:latin typeface="+mn-ea"/>
            </a:endParaRPr>
          </a:p>
          <a:p>
            <a:r>
              <a:rPr lang="en-US" altLang="ko-KR" sz="2000" dirty="0">
                <a:solidFill>
                  <a:schemeClr val="accent5">
                    <a:lumMod val="20000"/>
                    <a:lumOff val="80000"/>
                  </a:schemeClr>
                </a:solidFill>
                <a:latin typeface="+mn-ea"/>
              </a:rPr>
              <a:t> </a:t>
            </a:r>
            <a:r>
              <a:rPr lang="en-US" altLang="ko-KR" sz="2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+mn-ea"/>
              </a:rPr>
              <a:t> </a:t>
            </a:r>
            <a:r>
              <a:rPr lang="ko-KR" altLang="en-US" sz="2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+mn-ea"/>
              </a:rPr>
              <a:t> </a:t>
            </a:r>
            <a:r>
              <a:rPr lang="ko-KR" altLang="en-US" sz="2000" dirty="0">
                <a:solidFill>
                  <a:srgbClr val="FFC000"/>
                </a:solidFill>
                <a:latin typeface="+mn-ea"/>
              </a:rPr>
              <a:t>컨테이너 </a:t>
            </a:r>
            <a:r>
              <a:rPr lang="en-US" altLang="ko-KR" sz="2000" dirty="0">
                <a:solidFill>
                  <a:srgbClr val="FFC000"/>
                </a:solidFill>
                <a:latin typeface="+mn-ea"/>
              </a:rPr>
              <a:t>ID</a:t>
            </a:r>
            <a:r>
              <a:rPr lang="en-US" altLang="ko-KR" sz="2000" dirty="0">
                <a:solidFill>
                  <a:schemeClr val="accent5">
                    <a:lumMod val="20000"/>
                    <a:lumOff val="80000"/>
                  </a:schemeClr>
                </a:solidFill>
                <a:latin typeface="+mn-ea"/>
              </a:rPr>
              <a:t>, </a:t>
            </a:r>
            <a:r>
              <a:rPr lang="ko-KR" altLang="en-US" sz="2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+mn-ea"/>
              </a:rPr>
              <a:t>이미지 이름</a:t>
            </a:r>
            <a:r>
              <a:rPr lang="en-US" altLang="ko-KR" sz="2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+mn-ea"/>
              </a:rPr>
              <a:t>, </a:t>
            </a:r>
            <a:r>
              <a:rPr lang="ko-KR" altLang="en-US" sz="2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+mn-ea"/>
              </a:rPr>
              <a:t>실행된 명령어</a:t>
            </a:r>
            <a:r>
              <a:rPr lang="en-US" altLang="ko-KR" sz="2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+mn-ea"/>
              </a:rPr>
              <a:t>, </a:t>
            </a:r>
            <a:r>
              <a:rPr lang="ko-KR" altLang="en-US" sz="2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+mn-ea"/>
              </a:rPr>
              <a:t>생성시간</a:t>
            </a:r>
            <a:r>
              <a:rPr lang="en-US" altLang="ko-KR" sz="2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+mn-ea"/>
              </a:rPr>
              <a:t>, </a:t>
            </a:r>
            <a:r>
              <a:rPr lang="ko-KR" altLang="en-US" sz="2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+mn-ea"/>
              </a:rPr>
              <a:t>상태</a:t>
            </a:r>
            <a:r>
              <a:rPr lang="en-US" altLang="ko-KR" sz="2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+mn-ea"/>
              </a:rPr>
              <a:t>, </a:t>
            </a:r>
            <a:r>
              <a:rPr lang="ko-KR" altLang="en-US" sz="2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+mn-ea"/>
              </a:rPr>
              <a:t>포트</a:t>
            </a:r>
            <a:r>
              <a:rPr lang="en-US" altLang="ko-KR" sz="2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+mn-ea"/>
              </a:rPr>
              <a:t>, </a:t>
            </a:r>
            <a:r>
              <a:rPr lang="ko-KR" altLang="en-US" sz="2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+mn-ea"/>
              </a:rPr>
              <a:t>컨테이너 이름</a:t>
            </a:r>
            <a:endParaRPr lang="en-US" altLang="ko-KR" sz="2000" dirty="0">
              <a:solidFill>
                <a:schemeClr val="accent5">
                  <a:lumMod val="20000"/>
                  <a:lumOff val="80000"/>
                </a:schemeClr>
              </a:solidFill>
              <a:latin typeface="+mn-ea"/>
            </a:endParaRPr>
          </a:p>
          <a:p>
            <a:endParaRPr lang="ko-KR" altLang="en-US" sz="2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3" name="내용 개체 틀 2"/>
          <p:cNvSpPr txBox="1">
            <a:spLocks/>
          </p:cNvSpPr>
          <p:nvPr/>
        </p:nvSpPr>
        <p:spPr>
          <a:xfrm>
            <a:off x="673100" y="949325"/>
            <a:ext cx="10515600" cy="8642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9</a:t>
            </a:r>
            <a:r>
              <a:rPr lang="ko-KR" altLang="en-US" sz="24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번</a:t>
            </a:r>
            <a:r>
              <a:rPr lang="en-US" altLang="ko-KR" sz="24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, 10</a:t>
            </a:r>
            <a:r>
              <a:rPr lang="ko-KR" altLang="en-US" sz="24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번</a:t>
            </a:r>
            <a:endParaRPr lang="ko-KR" altLang="en-US" sz="2400" dirty="0">
              <a:solidFill>
                <a:schemeClr val="accent1">
                  <a:lumMod val="20000"/>
                  <a:lumOff val="8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090242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469900" y="0"/>
            <a:ext cx="10515600" cy="938030"/>
          </a:xfrm>
        </p:spPr>
        <p:txBody>
          <a:bodyPr>
            <a:normAutofit/>
          </a:bodyPr>
          <a:lstStyle/>
          <a:p>
            <a:r>
              <a:rPr lang="en-US" altLang="ko-KR" sz="28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ea typeface="+mn-ea"/>
              </a:rPr>
              <a:t>Docker </a:t>
            </a:r>
            <a:r>
              <a:rPr lang="ko-KR" altLang="en-US" sz="28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ea typeface="+mn-ea"/>
              </a:rPr>
              <a:t>실습하기</a:t>
            </a:r>
            <a:endParaRPr lang="ko-KR" altLang="en-US" sz="2800" dirty="0">
              <a:solidFill>
                <a:schemeClr val="accent1">
                  <a:lumMod val="20000"/>
                  <a:lumOff val="80000"/>
                </a:schemeClr>
              </a:solidFill>
              <a:latin typeface="+mn-ea"/>
              <a:ea typeface="+mn-ea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rcRect t="39969" r="39392" b="-376"/>
          <a:stretch/>
        </p:blipFill>
        <p:spPr>
          <a:xfrm>
            <a:off x="789484" y="1433385"/>
            <a:ext cx="7389341" cy="2103502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2968392" y="1463097"/>
            <a:ext cx="292443" cy="2120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2968391" y="2276498"/>
            <a:ext cx="704336" cy="21694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3380284" y="2493447"/>
            <a:ext cx="1091514" cy="21141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3450306" y="3094810"/>
            <a:ext cx="856735" cy="2120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3380284" y="2709776"/>
            <a:ext cx="292443" cy="2120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789484" y="2877858"/>
            <a:ext cx="601362" cy="216951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789483" y="3306847"/>
            <a:ext cx="1079157" cy="216951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0718" y="1470837"/>
            <a:ext cx="2791215" cy="1305107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1426827" y="2872835"/>
            <a:ext cx="17636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rgbClr val="00B0F0"/>
                </a:solidFill>
              </a:rPr>
              <a:t>&lt;- </a:t>
            </a:r>
            <a:r>
              <a:rPr lang="ko-KR" altLang="en-US" sz="1200" dirty="0" smtClean="0">
                <a:solidFill>
                  <a:srgbClr val="00B0F0"/>
                </a:solidFill>
              </a:rPr>
              <a:t>윈도우에서 내용입력</a:t>
            </a:r>
            <a:endParaRPr lang="ko-KR" altLang="en-US" sz="1200" dirty="0">
              <a:solidFill>
                <a:srgbClr val="00B0F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586215" y="2878739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solidFill>
                  <a:srgbClr val="00B0F0"/>
                </a:solidFill>
              </a:rPr>
              <a:t>내용입력</a:t>
            </a:r>
            <a:endParaRPr lang="ko-KR" altLang="en-US" sz="1200" dirty="0">
              <a:solidFill>
                <a:srgbClr val="00B0F0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73100" y="3826429"/>
            <a:ext cx="1158456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+mn-ea"/>
              </a:rPr>
              <a:t>윈도우와 연동되었는지 확인하는 작업을 </a:t>
            </a:r>
            <a:r>
              <a:rPr lang="ko-KR" altLang="en-US" sz="2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+mn-ea"/>
              </a:rPr>
              <a:t>수행한다</a:t>
            </a:r>
            <a:endParaRPr lang="en-US" altLang="ko-KR" sz="2000" dirty="0" smtClean="0">
              <a:solidFill>
                <a:schemeClr val="accent5">
                  <a:lumMod val="20000"/>
                  <a:lumOff val="80000"/>
                </a:schemeClr>
              </a:solidFill>
              <a:latin typeface="+mn-ea"/>
            </a:endParaRPr>
          </a:p>
          <a:p>
            <a:endParaRPr lang="en-US" altLang="ko-KR" sz="2000" dirty="0">
              <a:solidFill>
                <a:schemeClr val="accent5">
                  <a:lumMod val="20000"/>
                  <a:lumOff val="80000"/>
                </a:schemeClr>
              </a:solidFill>
              <a:latin typeface="+mn-ea"/>
            </a:endParaRPr>
          </a:p>
          <a:p>
            <a:r>
              <a:rPr lang="en-US" altLang="ko-KR" sz="2000" dirty="0" smtClean="0">
                <a:solidFill>
                  <a:srgbClr val="FF0000"/>
                </a:solidFill>
                <a:latin typeface="+mn-ea"/>
              </a:rPr>
              <a:t>ls</a:t>
            </a:r>
            <a:r>
              <a:rPr lang="en-US" altLang="ko-KR" sz="2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+mn-ea"/>
              </a:rPr>
              <a:t> : </a:t>
            </a:r>
            <a:r>
              <a:rPr lang="ko-KR" altLang="en-US" sz="2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+mn-ea"/>
              </a:rPr>
              <a:t>현재 진입해있는 컨테이너의 파일과 </a:t>
            </a:r>
            <a:r>
              <a:rPr lang="ko-KR" altLang="en-US" sz="2000" dirty="0" err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+mn-ea"/>
              </a:rPr>
              <a:t>디렉토리</a:t>
            </a:r>
            <a:r>
              <a:rPr lang="ko-KR" altLang="en-US" sz="2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+mn-ea"/>
              </a:rPr>
              <a:t> 목록을 확인한다</a:t>
            </a:r>
            <a:endParaRPr lang="en-US" altLang="ko-KR" sz="2000" dirty="0" smtClean="0">
              <a:solidFill>
                <a:schemeClr val="accent5">
                  <a:lumMod val="20000"/>
                  <a:lumOff val="80000"/>
                </a:schemeClr>
              </a:solidFill>
              <a:latin typeface="+mn-ea"/>
            </a:endParaRPr>
          </a:p>
          <a:p>
            <a:r>
              <a:rPr lang="en-US" altLang="ko-KR" sz="2000" dirty="0" smtClean="0">
                <a:solidFill>
                  <a:srgbClr val="FF0000"/>
                </a:solidFill>
                <a:latin typeface="+mn-ea"/>
              </a:rPr>
              <a:t>cd data </a:t>
            </a:r>
            <a:r>
              <a:rPr lang="en-US" altLang="ko-KR" sz="2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+mn-ea"/>
              </a:rPr>
              <a:t>: data </a:t>
            </a:r>
            <a:r>
              <a:rPr lang="ko-KR" altLang="en-US" sz="2000" dirty="0" err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+mn-ea"/>
              </a:rPr>
              <a:t>디렉토리에</a:t>
            </a:r>
            <a:r>
              <a:rPr lang="ko-KR" altLang="en-US" sz="2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+mn-ea"/>
              </a:rPr>
              <a:t> 진입한다</a:t>
            </a:r>
            <a:endParaRPr lang="en-US" altLang="ko-KR" sz="2000" dirty="0" smtClean="0">
              <a:solidFill>
                <a:schemeClr val="accent5">
                  <a:lumMod val="20000"/>
                  <a:lumOff val="80000"/>
                </a:schemeClr>
              </a:solidFill>
              <a:latin typeface="+mn-ea"/>
            </a:endParaRPr>
          </a:p>
          <a:p>
            <a:r>
              <a:rPr lang="en-US" altLang="ko-KR" sz="2000" dirty="0" smtClean="0">
                <a:solidFill>
                  <a:srgbClr val="FF0000"/>
                </a:solidFill>
                <a:latin typeface="+mn-ea"/>
              </a:rPr>
              <a:t>touch b.txt </a:t>
            </a:r>
            <a:r>
              <a:rPr lang="en-US" altLang="ko-KR" sz="2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+mn-ea"/>
              </a:rPr>
              <a:t>: b.txt</a:t>
            </a:r>
            <a:r>
              <a:rPr lang="ko-KR" altLang="en-US" sz="2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+mn-ea"/>
              </a:rPr>
              <a:t>파일을 생성한다</a:t>
            </a:r>
            <a:endParaRPr lang="en-US" altLang="ko-KR" sz="2000" dirty="0" smtClean="0">
              <a:solidFill>
                <a:schemeClr val="accent5">
                  <a:lumMod val="20000"/>
                  <a:lumOff val="80000"/>
                </a:schemeClr>
              </a:solidFill>
              <a:latin typeface="+mn-ea"/>
            </a:endParaRPr>
          </a:p>
          <a:p>
            <a:r>
              <a:rPr lang="ko-KR" altLang="en-US" sz="2000" dirty="0" smtClean="0">
                <a:solidFill>
                  <a:schemeClr val="accent1"/>
                </a:solidFill>
                <a:latin typeface="+mn-ea"/>
              </a:rPr>
              <a:t>윈도우에서 </a:t>
            </a:r>
            <a:r>
              <a:rPr lang="en-US" altLang="ko-KR" sz="2000" dirty="0" smtClean="0">
                <a:solidFill>
                  <a:schemeClr val="accent1"/>
                </a:solidFill>
                <a:latin typeface="+mn-ea"/>
              </a:rPr>
              <a:t>b.txt</a:t>
            </a:r>
            <a:r>
              <a:rPr lang="ko-KR" altLang="en-US" sz="2000" dirty="0" smtClean="0">
                <a:solidFill>
                  <a:schemeClr val="accent1"/>
                </a:solidFill>
                <a:latin typeface="+mn-ea"/>
              </a:rPr>
              <a:t>의</a:t>
            </a:r>
            <a:r>
              <a:rPr lang="en-US" altLang="ko-KR" sz="2000" dirty="0">
                <a:solidFill>
                  <a:schemeClr val="accent1"/>
                </a:solidFill>
                <a:latin typeface="+mn-ea"/>
              </a:rPr>
              <a:t> </a:t>
            </a:r>
            <a:r>
              <a:rPr lang="ko-KR" altLang="en-US" sz="2000" dirty="0" smtClean="0">
                <a:solidFill>
                  <a:schemeClr val="accent1"/>
                </a:solidFill>
                <a:latin typeface="+mn-ea"/>
              </a:rPr>
              <a:t>내용을 입력</a:t>
            </a:r>
            <a:r>
              <a:rPr lang="en-US" altLang="ko-KR" sz="2000" dirty="0" smtClean="0">
                <a:solidFill>
                  <a:schemeClr val="accent1"/>
                </a:solidFill>
                <a:latin typeface="+mn-ea"/>
              </a:rPr>
              <a:t>(hello world)</a:t>
            </a:r>
          </a:p>
          <a:p>
            <a:r>
              <a:rPr lang="en-US" altLang="ko-KR" sz="2000" dirty="0" smtClean="0">
                <a:solidFill>
                  <a:srgbClr val="FF0000"/>
                </a:solidFill>
                <a:latin typeface="+mn-ea"/>
              </a:rPr>
              <a:t>cat b.txt </a:t>
            </a:r>
            <a:r>
              <a:rPr lang="en-US" altLang="ko-KR" sz="2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+mn-ea"/>
              </a:rPr>
              <a:t>: </a:t>
            </a:r>
            <a:r>
              <a:rPr lang="ko-KR" altLang="en-US" sz="2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+mn-ea"/>
              </a:rPr>
              <a:t>해당파일의 내용을 확인하면 윈도우에서 입력한 내용이 출력되는 것을 확인할 수 있다</a:t>
            </a:r>
            <a:endParaRPr lang="ko-KR" altLang="en-US" sz="2000" dirty="0">
              <a:solidFill>
                <a:schemeClr val="accent5">
                  <a:lumMod val="20000"/>
                  <a:lumOff val="8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5426479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469900" y="0"/>
            <a:ext cx="10515600" cy="938030"/>
          </a:xfrm>
        </p:spPr>
        <p:txBody>
          <a:bodyPr>
            <a:normAutofit/>
          </a:bodyPr>
          <a:lstStyle/>
          <a:p>
            <a:r>
              <a:rPr lang="en-US" altLang="ko-KR" sz="28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ea typeface="+mn-ea"/>
              </a:rPr>
              <a:t>Docker </a:t>
            </a:r>
            <a:r>
              <a:rPr lang="ko-KR" altLang="en-US" sz="28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ea typeface="+mn-ea"/>
              </a:rPr>
              <a:t>실습하기</a:t>
            </a:r>
            <a:endParaRPr lang="ko-KR" altLang="en-US" sz="2800" dirty="0">
              <a:solidFill>
                <a:schemeClr val="accent1">
                  <a:lumMod val="20000"/>
                  <a:lumOff val="80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673100" y="949325"/>
            <a:ext cx="10515600" cy="8642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실습자료 이해하기</a:t>
            </a:r>
            <a:endParaRPr lang="ko-KR" altLang="en-US" sz="2400" dirty="0">
              <a:solidFill>
                <a:schemeClr val="accent1">
                  <a:lumMod val="20000"/>
                  <a:lumOff val="80000"/>
                </a:schemeClr>
              </a:solidFill>
              <a:latin typeface="+mn-ea"/>
            </a:endParaRP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6032261" y="1824855"/>
            <a:ext cx="5751699" cy="4542994"/>
          </a:xfrm>
        </p:spPr>
        <p:txBody>
          <a:bodyPr>
            <a:normAutofit/>
          </a:bodyPr>
          <a:lstStyle/>
          <a:p>
            <a:r>
              <a:rPr lang="en-US" altLang="ko-KR" sz="2000" dirty="0" err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+mn-ea"/>
              </a:rPr>
              <a:t>docker-compose.yml</a:t>
            </a:r>
            <a:r>
              <a:rPr lang="ko-KR" altLang="en-US" sz="2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+mn-ea"/>
              </a:rPr>
              <a:t>이라는 이름의 파일을 생성하고 내용을 작성한다</a:t>
            </a:r>
            <a:endParaRPr lang="en-US" altLang="ko-KR" sz="2000" dirty="0" smtClean="0">
              <a:solidFill>
                <a:schemeClr val="accent5">
                  <a:lumMod val="20000"/>
                  <a:lumOff val="80000"/>
                </a:schemeClr>
              </a:solidFill>
              <a:latin typeface="+mn-ea"/>
            </a:endParaRPr>
          </a:p>
          <a:p>
            <a:r>
              <a:rPr lang="en-US" altLang="ko-KR" sz="2000" dirty="0" smtClean="0">
                <a:solidFill>
                  <a:srgbClr val="FF0000"/>
                </a:solidFill>
                <a:latin typeface="+mn-ea"/>
              </a:rPr>
              <a:t>Ubuntu</a:t>
            </a:r>
            <a:r>
              <a:rPr lang="ko-KR" altLang="en-US" sz="2000" dirty="0" smtClean="0">
                <a:solidFill>
                  <a:srgbClr val="FF0000"/>
                </a:solidFill>
                <a:latin typeface="+mn-ea"/>
              </a:rPr>
              <a:t>라는 서비스를 정의한다</a:t>
            </a:r>
            <a:endParaRPr lang="en-US" altLang="ko-KR" sz="2000" dirty="0" smtClean="0">
              <a:solidFill>
                <a:srgbClr val="FF0000"/>
              </a:solidFill>
              <a:latin typeface="+mn-ea"/>
            </a:endParaRPr>
          </a:p>
          <a:p>
            <a:r>
              <a:rPr lang="en-US" altLang="ko-KR" sz="2000" dirty="0" err="1" smtClean="0">
                <a:solidFill>
                  <a:schemeClr val="accent6">
                    <a:lumMod val="60000"/>
                    <a:lumOff val="40000"/>
                  </a:schemeClr>
                </a:solidFill>
                <a:latin typeface="+mn-ea"/>
              </a:rPr>
              <a:t>Dockerfile</a:t>
            </a:r>
            <a:r>
              <a:rPr lang="ko-KR" altLang="en-US" sz="20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+mn-ea"/>
              </a:rPr>
              <a:t>에서 </a:t>
            </a:r>
            <a:r>
              <a:rPr lang="ko-KR" altLang="en-US" sz="2000" dirty="0" err="1" smtClean="0">
                <a:solidFill>
                  <a:schemeClr val="accent6">
                    <a:lumMod val="60000"/>
                    <a:lumOff val="40000"/>
                  </a:schemeClr>
                </a:solidFill>
                <a:latin typeface="+mn-ea"/>
              </a:rPr>
              <a:t>빌드된</a:t>
            </a:r>
            <a:r>
              <a:rPr lang="ko-KR" altLang="en-US" sz="20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+mn-ea"/>
              </a:rPr>
              <a:t> 이미지를 사용하여 컨테이너를 실행한다</a:t>
            </a:r>
            <a:endParaRPr lang="en-US" altLang="ko-KR" sz="2000" dirty="0" smtClean="0">
              <a:solidFill>
                <a:schemeClr val="accent6">
                  <a:lumMod val="60000"/>
                  <a:lumOff val="40000"/>
                </a:schemeClr>
              </a:solidFill>
              <a:latin typeface="+mn-ea"/>
            </a:endParaRPr>
          </a:p>
          <a:p>
            <a:r>
              <a:rPr lang="en-US" altLang="ko-KR" sz="2000" dirty="0" smtClean="0">
                <a:solidFill>
                  <a:srgbClr val="FFFF00"/>
                </a:solidFill>
                <a:latin typeface="+mn-ea"/>
              </a:rPr>
              <a:t>restart : </a:t>
            </a:r>
            <a:r>
              <a:rPr lang="ko-KR" altLang="en-US" sz="2000" dirty="0" smtClean="0">
                <a:solidFill>
                  <a:srgbClr val="FFFF00"/>
                </a:solidFill>
                <a:latin typeface="+mn-ea"/>
              </a:rPr>
              <a:t>컨테이너가 종료되면 자동으로 다시 시작</a:t>
            </a:r>
            <a:endParaRPr lang="en-US" altLang="ko-KR" sz="2000" dirty="0" smtClean="0">
              <a:solidFill>
                <a:srgbClr val="FFFF00"/>
              </a:solidFill>
              <a:latin typeface="+mn-ea"/>
            </a:endParaRPr>
          </a:p>
          <a:p>
            <a:r>
              <a:rPr lang="en-US" altLang="ko-KR" sz="2000" dirty="0" smtClean="0">
                <a:solidFill>
                  <a:srgbClr val="00B0F0"/>
                </a:solidFill>
                <a:latin typeface="+mn-ea"/>
              </a:rPr>
              <a:t>command : </a:t>
            </a:r>
            <a:r>
              <a:rPr lang="ko-KR" altLang="en-US" sz="2000" dirty="0" smtClean="0">
                <a:solidFill>
                  <a:srgbClr val="00B0F0"/>
                </a:solidFill>
                <a:latin typeface="+mn-ea"/>
              </a:rPr>
              <a:t>컨테이너 실행 시 실행할 명령어</a:t>
            </a:r>
            <a:endParaRPr lang="en-US" altLang="ko-KR" sz="2000" dirty="0">
              <a:solidFill>
                <a:srgbClr val="00B0F0"/>
              </a:solidFill>
              <a:latin typeface="+mn-ea"/>
            </a:endParaRPr>
          </a:p>
          <a:p>
            <a:r>
              <a:rPr lang="en-US" altLang="ko-KR" sz="2000" dirty="0" err="1" smtClean="0">
                <a:solidFill>
                  <a:srgbClr val="00B0F0"/>
                </a:solidFill>
                <a:latin typeface="+mn-ea"/>
              </a:rPr>
              <a:t>sh</a:t>
            </a:r>
            <a:r>
              <a:rPr lang="en-US" altLang="ko-KR" sz="2000" dirty="0" smtClean="0">
                <a:solidFill>
                  <a:srgbClr val="00B0F0"/>
                </a:solidFill>
                <a:latin typeface="+mn-ea"/>
              </a:rPr>
              <a:t> –c “ tail –f /dev/null”</a:t>
            </a:r>
          </a:p>
          <a:p>
            <a:pPr marL="0" indent="0">
              <a:buNone/>
            </a:pPr>
            <a:r>
              <a:rPr lang="en-US" altLang="ko-KR" sz="2000" dirty="0">
                <a:solidFill>
                  <a:srgbClr val="00B0F0"/>
                </a:solidFill>
                <a:latin typeface="+mn-ea"/>
              </a:rPr>
              <a:t> </a:t>
            </a:r>
            <a:r>
              <a:rPr lang="en-US" altLang="ko-KR" sz="2000" dirty="0" smtClean="0">
                <a:solidFill>
                  <a:srgbClr val="00B0F0"/>
                </a:solidFill>
                <a:latin typeface="+mn-ea"/>
              </a:rPr>
              <a:t>  : </a:t>
            </a:r>
            <a:r>
              <a:rPr lang="ko-KR" altLang="en-US" sz="2000" dirty="0" err="1" smtClean="0">
                <a:solidFill>
                  <a:srgbClr val="00B0F0"/>
                </a:solidFill>
                <a:latin typeface="+mn-ea"/>
              </a:rPr>
              <a:t>쉘</a:t>
            </a:r>
            <a:r>
              <a:rPr lang="ko-KR" altLang="en-US" sz="2000" dirty="0" smtClean="0">
                <a:solidFill>
                  <a:srgbClr val="00B0F0"/>
                </a:solidFill>
                <a:latin typeface="+mn-ea"/>
              </a:rPr>
              <a:t> 스크립트 안에 컨테이너가 계속해서 실행되도록 유지하는 명령어를 실행하도록 정의</a:t>
            </a:r>
            <a:endParaRPr lang="en-US" altLang="ko-KR" sz="2000" dirty="0" smtClean="0">
              <a:solidFill>
                <a:srgbClr val="00B0F0"/>
              </a:solidFill>
              <a:latin typeface="+mn-ea"/>
            </a:endParaRPr>
          </a:p>
          <a:p>
            <a:endParaRPr lang="en-US" altLang="ko-KR" sz="2000" dirty="0">
              <a:solidFill>
                <a:srgbClr val="00B0F0"/>
              </a:solidFill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13560"/>
            <a:ext cx="5028962" cy="4109445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2215978" y="3410465"/>
            <a:ext cx="3443417" cy="897924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2215978" y="4366054"/>
            <a:ext cx="1993557" cy="313038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2215978" y="4736756"/>
            <a:ext cx="2998573" cy="1070919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647568" y="2784389"/>
            <a:ext cx="4219594" cy="31386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342068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469900" y="0"/>
            <a:ext cx="10515600" cy="938030"/>
          </a:xfrm>
        </p:spPr>
        <p:txBody>
          <a:bodyPr>
            <a:normAutofit/>
          </a:bodyPr>
          <a:lstStyle/>
          <a:p>
            <a:r>
              <a:rPr lang="en-US" altLang="ko-KR" sz="28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ea typeface="+mn-ea"/>
              </a:rPr>
              <a:t>Docker </a:t>
            </a:r>
            <a:r>
              <a:rPr lang="ko-KR" altLang="en-US" sz="28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ea typeface="+mn-ea"/>
              </a:rPr>
              <a:t>실습하기</a:t>
            </a:r>
            <a:endParaRPr lang="ko-KR" altLang="en-US" sz="2800" dirty="0">
              <a:solidFill>
                <a:schemeClr val="accent1">
                  <a:lumMod val="20000"/>
                  <a:lumOff val="80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673100" y="949325"/>
            <a:ext cx="10515600" cy="8642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12</a:t>
            </a:r>
            <a:r>
              <a:rPr lang="ko-KR" altLang="en-US" sz="24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번</a:t>
            </a:r>
            <a:endParaRPr lang="ko-KR" altLang="en-US" sz="2400" dirty="0">
              <a:solidFill>
                <a:schemeClr val="accent1">
                  <a:lumMod val="20000"/>
                  <a:lumOff val="80000"/>
                </a:schemeClr>
              </a:solidFill>
              <a:latin typeface="+mn-ea"/>
            </a:endParaRP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8133" y="1593350"/>
            <a:ext cx="8495734" cy="5112627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5758249" y="1593350"/>
            <a:ext cx="2059459" cy="2322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236556" y="809962"/>
            <a:ext cx="761227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ko-KR" sz="2000" dirty="0">
                <a:solidFill>
                  <a:schemeClr val="accent5">
                    <a:lumMod val="20000"/>
                    <a:lumOff val="80000"/>
                  </a:schemeClr>
                </a:solidFill>
                <a:latin typeface="+mn-ea"/>
              </a:rPr>
              <a:t>현재 </a:t>
            </a:r>
            <a:r>
              <a:rPr lang="ko-KR" altLang="ko-KR" sz="2000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+mn-ea"/>
              </a:rPr>
              <a:t>디렉토리에</a:t>
            </a:r>
            <a:r>
              <a:rPr lang="ko-KR" altLang="ko-KR" sz="2000" dirty="0">
                <a:solidFill>
                  <a:schemeClr val="accent5">
                    <a:lumMod val="20000"/>
                    <a:lumOff val="80000"/>
                  </a:schemeClr>
                </a:solidFill>
                <a:latin typeface="+mn-ea"/>
              </a:rPr>
              <a:t> 위치한 </a:t>
            </a:r>
            <a:r>
              <a:rPr lang="ko-KR" altLang="ko-KR" sz="2000" b="1" dirty="0">
                <a:solidFill>
                  <a:schemeClr val="accent5">
                    <a:lumMod val="20000"/>
                    <a:lumOff val="80000"/>
                  </a:schemeClr>
                </a:solidFill>
                <a:latin typeface="+mn-ea"/>
              </a:rPr>
              <a:t>docker-compose.yml</a:t>
            </a:r>
            <a:r>
              <a:rPr lang="ko-KR" altLang="ko-KR" sz="2000" dirty="0">
                <a:solidFill>
                  <a:schemeClr val="accent5">
                    <a:lumMod val="20000"/>
                    <a:lumOff val="80000"/>
                  </a:schemeClr>
                </a:solidFill>
                <a:latin typeface="+mn-ea"/>
              </a:rPr>
              <a:t> 파일을 기반으로 </a:t>
            </a:r>
            <a:endParaRPr lang="en-US" altLang="ko-KR" sz="2000" dirty="0" smtClean="0">
              <a:solidFill>
                <a:schemeClr val="accent5">
                  <a:lumMod val="20000"/>
                  <a:lumOff val="80000"/>
                </a:schemeClr>
              </a:solidFill>
              <a:latin typeface="+mn-ea"/>
            </a:endParaRPr>
          </a:p>
          <a:p>
            <a:r>
              <a:rPr lang="ko-KR" altLang="ko-KR" sz="2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+mn-ea"/>
              </a:rPr>
              <a:t>Docker </a:t>
            </a:r>
            <a:r>
              <a:rPr lang="ko-KR" altLang="ko-KR" sz="2000" dirty="0">
                <a:solidFill>
                  <a:schemeClr val="accent5">
                    <a:lumMod val="20000"/>
                    <a:lumOff val="80000"/>
                  </a:schemeClr>
                </a:solidFill>
                <a:latin typeface="+mn-ea"/>
              </a:rPr>
              <a:t>Compose 애플리케이션을 </a:t>
            </a:r>
            <a:r>
              <a:rPr lang="ko-KR" altLang="ko-KR" sz="2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+mn-ea"/>
              </a:rPr>
              <a:t>실행</a:t>
            </a:r>
            <a:r>
              <a:rPr lang="ko-KR" altLang="en-US" sz="2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+mn-ea"/>
              </a:rPr>
              <a:t>한다</a:t>
            </a:r>
            <a:endParaRPr lang="ko-KR" altLang="ko-KR" sz="2000" dirty="0">
              <a:solidFill>
                <a:schemeClr val="accent5">
                  <a:lumMod val="20000"/>
                  <a:lumOff val="80000"/>
                </a:schemeClr>
              </a:solidFill>
              <a:latin typeface="+mn-ea"/>
            </a:endParaRPr>
          </a:p>
          <a:p>
            <a:endParaRPr lang="ko-KR" altLang="en-US" sz="2000" dirty="0">
              <a:solidFill>
                <a:schemeClr val="accent5">
                  <a:lumMod val="20000"/>
                  <a:lumOff val="8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854217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69900" y="0"/>
            <a:ext cx="10515600" cy="938030"/>
          </a:xfrm>
        </p:spPr>
        <p:txBody>
          <a:bodyPr>
            <a:normAutofit/>
          </a:bodyPr>
          <a:lstStyle/>
          <a:p>
            <a:r>
              <a:rPr lang="en-US" altLang="ko-KR" sz="28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j-ea"/>
              </a:rPr>
              <a:t>VM</a:t>
            </a:r>
            <a:r>
              <a:rPr lang="ko-KR" altLang="en-US" sz="28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j-ea"/>
              </a:rPr>
              <a:t>복제</a:t>
            </a:r>
            <a:r>
              <a:rPr lang="en-US" altLang="ko-KR" sz="28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j-ea"/>
              </a:rPr>
              <a:t> </a:t>
            </a:r>
            <a:r>
              <a:rPr lang="ko-KR" altLang="en-US" sz="28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j-ea"/>
              </a:rPr>
              <a:t>실습하기</a:t>
            </a:r>
            <a:endParaRPr lang="ko-KR" altLang="en-US" sz="2800" dirty="0">
              <a:solidFill>
                <a:schemeClr val="accent1">
                  <a:lumMod val="20000"/>
                  <a:lumOff val="80000"/>
                </a:schemeClr>
              </a:solidFill>
              <a:latin typeface="+mj-ea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73100" y="949325"/>
            <a:ext cx="10515600" cy="1019175"/>
          </a:xfrm>
        </p:spPr>
        <p:txBody>
          <a:bodyPr>
            <a:normAutofit/>
          </a:bodyPr>
          <a:lstStyle/>
          <a:p>
            <a:r>
              <a:rPr lang="ko-KR" altLang="en-US" sz="24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① </a:t>
            </a:r>
            <a:r>
              <a:rPr lang="ko-KR" altLang="en-US" sz="24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하나의 </a:t>
            </a:r>
            <a:r>
              <a:rPr lang="en-US" altLang="ko-KR" sz="24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VM</a:t>
            </a:r>
            <a:r>
              <a:rPr lang="ko-KR" altLang="en-US" sz="24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을 구성</a:t>
            </a:r>
            <a:endParaRPr lang="en-US" altLang="ko-KR" sz="2400" dirty="0">
              <a:solidFill>
                <a:schemeClr val="accent1">
                  <a:lumMod val="20000"/>
                  <a:lumOff val="80000"/>
                </a:schemeClr>
              </a:solidFill>
              <a:latin typeface="+mn-ea"/>
            </a:endParaRPr>
          </a:p>
          <a:p>
            <a:r>
              <a:rPr lang="ko-KR" altLang="en-US" sz="24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② 해당 </a:t>
            </a:r>
            <a:r>
              <a:rPr lang="en-US" altLang="ko-KR" sz="24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VM</a:t>
            </a:r>
            <a:r>
              <a:rPr lang="ko-KR" altLang="en-US" sz="24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을 복제하여 새로운 서버</a:t>
            </a:r>
            <a:r>
              <a:rPr lang="en-US" altLang="ko-KR" sz="24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(VM)</a:t>
            </a:r>
            <a:r>
              <a:rPr lang="ko-KR" altLang="en-US" sz="24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을 구성</a:t>
            </a:r>
            <a:endParaRPr lang="en-US" altLang="ko-KR" sz="2400" dirty="0">
              <a:solidFill>
                <a:schemeClr val="accent1">
                  <a:lumMod val="20000"/>
                  <a:lumOff val="80000"/>
                </a:schemeClr>
              </a:solidFill>
              <a:latin typeface="+mn-ea"/>
            </a:endParaRPr>
          </a:p>
          <a:p>
            <a:endParaRPr lang="ko-KR" altLang="en-US" sz="2400" dirty="0">
              <a:solidFill>
                <a:schemeClr val="accent1">
                  <a:lumMod val="20000"/>
                  <a:lumOff val="80000"/>
                </a:schemeClr>
              </a:solidFill>
              <a:latin typeface="+mn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920" y="2370868"/>
            <a:ext cx="3822700" cy="258987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4570" y="2360067"/>
            <a:ext cx="4135820" cy="258938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5340" y="2370868"/>
            <a:ext cx="3183760" cy="2578582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1439930" y="3831092"/>
            <a:ext cx="896870" cy="24560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7202560" y="4703841"/>
            <a:ext cx="582540" cy="25690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6273800" y="3060700"/>
            <a:ext cx="1981200" cy="2413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311870" y="5182981"/>
            <a:ext cx="36728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만들어진</a:t>
            </a: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 VM</a:t>
            </a: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이 종료상태일 때</a:t>
            </a:r>
            <a:endParaRPr lang="en-US" altLang="ko-KR" sz="2000" dirty="0" smtClean="0">
              <a:solidFill>
                <a:schemeClr val="accent1">
                  <a:lumMod val="20000"/>
                  <a:lumOff val="80000"/>
                </a:schemeClr>
              </a:solidFill>
              <a:latin typeface="+mn-ea"/>
            </a:endParaRPr>
          </a:p>
          <a:p>
            <a:r>
              <a:rPr lang="ko-KR" altLang="en-US" sz="2000" dirty="0" err="1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우클릭</a:t>
            </a: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 후 복제를 누른다</a:t>
            </a:r>
            <a:endParaRPr lang="ko-KR" altLang="en-US" sz="2000" dirty="0">
              <a:solidFill>
                <a:schemeClr val="accent1">
                  <a:lumMod val="20000"/>
                  <a:lumOff val="80000"/>
                </a:schemeClr>
              </a:solidFill>
              <a:latin typeface="+mn-e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295925" y="5182981"/>
            <a:ext cx="413446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이름을 변경하고 설정을 완료한 뒤</a:t>
            </a:r>
            <a:endParaRPr lang="en-US" altLang="ko-KR" sz="2000" dirty="0" smtClean="0">
              <a:solidFill>
                <a:schemeClr val="accent1">
                  <a:lumMod val="20000"/>
                  <a:lumOff val="80000"/>
                </a:schemeClr>
              </a:solidFill>
              <a:latin typeface="+mn-ea"/>
            </a:endParaRPr>
          </a:p>
          <a:p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다음을 누른다</a:t>
            </a:r>
            <a:endParaRPr lang="ko-KR" altLang="en-US" sz="2000" dirty="0">
              <a:solidFill>
                <a:schemeClr val="accent1">
                  <a:lumMod val="20000"/>
                  <a:lumOff val="80000"/>
                </a:schemeClr>
              </a:solidFill>
              <a:latin typeface="+mn-e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741645" y="5182981"/>
            <a:ext cx="31478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VM</a:t>
            </a: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이 복제된 것을 확인할</a:t>
            </a:r>
            <a:endParaRPr lang="en-US" altLang="ko-KR" sz="2000" dirty="0" smtClean="0">
              <a:solidFill>
                <a:schemeClr val="accent1">
                  <a:lumMod val="20000"/>
                  <a:lumOff val="80000"/>
                </a:schemeClr>
              </a:solidFill>
              <a:latin typeface="+mn-ea"/>
            </a:endParaRPr>
          </a:p>
          <a:p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수 있다</a:t>
            </a:r>
            <a:endParaRPr lang="ko-KR" altLang="en-US" sz="2000" dirty="0">
              <a:solidFill>
                <a:schemeClr val="accent1">
                  <a:lumMod val="20000"/>
                  <a:lumOff val="8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58769560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469900" y="0"/>
            <a:ext cx="10515600" cy="938030"/>
          </a:xfrm>
        </p:spPr>
        <p:txBody>
          <a:bodyPr>
            <a:normAutofit/>
          </a:bodyPr>
          <a:lstStyle/>
          <a:p>
            <a:r>
              <a:rPr lang="en-US" altLang="ko-KR" sz="28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ea typeface="+mn-ea"/>
              </a:rPr>
              <a:t>Docker </a:t>
            </a:r>
            <a:r>
              <a:rPr lang="ko-KR" altLang="en-US" sz="28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ea typeface="+mn-ea"/>
              </a:rPr>
              <a:t>실습하기</a:t>
            </a:r>
            <a:endParaRPr lang="ko-KR" altLang="en-US" sz="2800" dirty="0">
              <a:solidFill>
                <a:schemeClr val="accent1">
                  <a:lumMod val="20000"/>
                  <a:lumOff val="80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673100" y="949325"/>
            <a:ext cx="10515600" cy="8642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15</a:t>
            </a:r>
            <a:r>
              <a:rPr lang="ko-KR" altLang="en-US" sz="24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번</a:t>
            </a:r>
            <a:endParaRPr lang="ko-KR" altLang="en-US" sz="2400" dirty="0">
              <a:solidFill>
                <a:schemeClr val="accent1">
                  <a:lumMod val="20000"/>
                  <a:lumOff val="80000"/>
                </a:schemeClr>
              </a:solidFill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462" y="1836150"/>
            <a:ext cx="9195485" cy="833958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6379358" y="1856711"/>
            <a:ext cx="3848261" cy="2842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4171618" y="2128385"/>
            <a:ext cx="453831" cy="24948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284255" y="2410377"/>
            <a:ext cx="4203342" cy="259731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1284255" y="2962343"/>
            <a:ext cx="929033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+mn-ea"/>
              </a:rPr>
              <a:t>docker</a:t>
            </a:r>
            <a:r>
              <a:rPr lang="en-US" altLang="ko-KR" sz="2000" dirty="0">
                <a:solidFill>
                  <a:schemeClr val="accent5">
                    <a:lumMod val="20000"/>
                    <a:lumOff val="80000"/>
                  </a:schemeClr>
                </a:solidFill>
                <a:latin typeface="+mn-ea"/>
              </a:rPr>
              <a:t>-compose </a:t>
            </a:r>
            <a:r>
              <a:rPr lang="en-US" altLang="ko-KR" sz="2000" dirty="0">
                <a:solidFill>
                  <a:srgbClr val="FF0000"/>
                </a:solidFill>
                <a:latin typeface="+mn-ea"/>
              </a:rPr>
              <a:t>exec</a:t>
            </a:r>
            <a:r>
              <a:rPr lang="en-US" altLang="ko-KR" sz="2000" dirty="0">
                <a:solidFill>
                  <a:schemeClr val="accent5">
                    <a:lumMod val="20000"/>
                    <a:lumOff val="80000"/>
                  </a:schemeClr>
                </a:solidFill>
                <a:latin typeface="+mn-ea"/>
              </a:rPr>
              <a:t> </a:t>
            </a:r>
            <a:r>
              <a:rPr lang="en-US" altLang="ko-KR" sz="2000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+mn-ea"/>
              </a:rPr>
              <a:t>ubuntu</a:t>
            </a:r>
            <a:r>
              <a:rPr lang="en-US" altLang="ko-KR" sz="2000" dirty="0">
                <a:solidFill>
                  <a:schemeClr val="accent5">
                    <a:lumMod val="20000"/>
                    <a:lumOff val="80000"/>
                  </a:schemeClr>
                </a:solidFill>
                <a:latin typeface="+mn-ea"/>
              </a:rPr>
              <a:t> </a:t>
            </a:r>
            <a:r>
              <a:rPr lang="en-US" altLang="ko-KR" sz="2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+mn-ea"/>
              </a:rPr>
              <a:t>bash</a:t>
            </a:r>
          </a:p>
          <a:p>
            <a:r>
              <a:rPr lang="en-US" altLang="ko-KR" sz="2000" dirty="0">
                <a:solidFill>
                  <a:schemeClr val="accent5">
                    <a:lumMod val="20000"/>
                    <a:lumOff val="80000"/>
                  </a:schemeClr>
                </a:solidFill>
                <a:latin typeface="+mn-ea"/>
              </a:rPr>
              <a:t> </a:t>
            </a:r>
            <a:r>
              <a:rPr lang="en-US" altLang="ko-KR" sz="2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+mn-ea"/>
              </a:rPr>
              <a:t>  Docker Compose</a:t>
            </a:r>
            <a:r>
              <a:rPr lang="ko-KR" altLang="en-US" sz="2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+mn-ea"/>
              </a:rPr>
              <a:t>에서 정의된 </a:t>
            </a:r>
            <a:r>
              <a:rPr lang="en-US" altLang="ko-KR" sz="2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+mn-ea"/>
              </a:rPr>
              <a:t>Ubuntu </a:t>
            </a:r>
            <a:r>
              <a:rPr lang="ko-KR" altLang="en-US" sz="2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+mn-ea"/>
              </a:rPr>
              <a:t>서비스에서 </a:t>
            </a:r>
            <a:r>
              <a:rPr lang="en-US" altLang="ko-KR" sz="2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+mn-ea"/>
              </a:rPr>
              <a:t>bash </a:t>
            </a:r>
            <a:r>
              <a:rPr lang="ko-KR" altLang="en-US" sz="2000" dirty="0" err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+mn-ea"/>
              </a:rPr>
              <a:t>셸을</a:t>
            </a:r>
            <a:r>
              <a:rPr lang="ko-KR" altLang="en-US" sz="2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+mn-ea"/>
              </a:rPr>
              <a:t> 실행하는 명령어</a:t>
            </a:r>
            <a:endParaRPr lang="en-US" altLang="ko-KR" sz="2000" dirty="0" smtClean="0">
              <a:solidFill>
                <a:schemeClr val="accent5">
                  <a:lumMod val="20000"/>
                  <a:lumOff val="80000"/>
                </a:schemeClr>
              </a:solidFill>
              <a:latin typeface="+mn-ea"/>
            </a:endParaRPr>
          </a:p>
          <a:p>
            <a:r>
              <a:rPr lang="en-US" altLang="ko-KR" sz="2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+mn-ea"/>
              </a:rPr>
              <a:t>   Docker </a:t>
            </a:r>
            <a:r>
              <a:rPr lang="en-US" altLang="ko-KR" sz="2000" dirty="0">
                <a:solidFill>
                  <a:schemeClr val="accent5">
                    <a:lumMod val="20000"/>
                    <a:lumOff val="80000"/>
                  </a:schemeClr>
                </a:solidFill>
                <a:latin typeface="+mn-ea"/>
              </a:rPr>
              <a:t>Compose</a:t>
            </a:r>
            <a:r>
              <a:rPr lang="ko-KR" altLang="en-US" sz="2000" dirty="0">
                <a:solidFill>
                  <a:schemeClr val="accent5">
                    <a:lumMod val="20000"/>
                    <a:lumOff val="80000"/>
                  </a:schemeClr>
                </a:solidFill>
                <a:latin typeface="+mn-ea"/>
              </a:rPr>
              <a:t>에서 실행 중인 서비스에 대해 새로운 컨테이너를 생성하고</a:t>
            </a:r>
            <a:r>
              <a:rPr lang="en-US" altLang="ko-KR" sz="2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+mn-ea"/>
              </a:rPr>
              <a:t>,</a:t>
            </a:r>
          </a:p>
          <a:p>
            <a:r>
              <a:rPr lang="en-US" altLang="ko-KR" sz="2000" dirty="0">
                <a:solidFill>
                  <a:schemeClr val="accent5">
                    <a:lumMod val="20000"/>
                    <a:lumOff val="80000"/>
                  </a:schemeClr>
                </a:solidFill>
                <a:latin typeface="+mn-ea"/>
              </a:rPr>
              <a:t> </a:t>
            </a:r>
            <a:r>
              <a:rPr lang="en-US" altLang="ko-KR" sz="2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+mn-ea"/>
              </a:rPr>
              <a:t>  </a:t>
            </a:r>
            <a:r>
              <a:rPr lang="ko-KR" altLang="en-US" sz="2000" dirty="0">
                <a:solidFill>
                  <a:schemeClr val="accent5">
                    <a:lumMod val="20000"/>
                    <a:lumOff val="80000"/>
                  </a:schemeClr>
                </a:solidFill>
                <a:latin typeface="+mn-ea"/>
              </a:rPr>
              <a:t>해당 컨테이너에서 터미널을 제공하여 사용자가 </a:t>
            </a:r>
            <a:r>
              <a:rPr lang="ko-KR" altLang="en-US" sz="2000" dirty="0">
                <a:solidFill>
                  <a:srgbClr val="FF0000"/>
                </a:solidFill>
                <a:latin typeface="+mn-ea"/>
              </a:rPr>
              <a:t>컨테이너 내부에서 작업할 </a:t>
            </a:r>
            <a:r>
              <a:rPr lang="ko-KR" altLang="en-US" sz="2000" dirty="0" smtClean="0">
                <a:solidFill>
                  <a:srgbClr val="FF0000"/>
                </a:solidFill>
                <a:latin typeface="+mn-ea"/>
              </a:rPr>
              <a:t>수</a:t>
            </a:r>
            <a:endParaRPr lang="en-US" altLang="ko-KR" sz="2000" dirty="0" smtClean="0">
              <a:solidFill>
                <a:srgbClr val="FF0000"/>
              </a:solidFill>
              <a:latin typeface="+mn-ea"/>
            </a:endParaRPr>
          </a:p>
          <a:p>
            <a:r>
              <a:rPr lang="en-US" altLang="ko-KR" sz="2000" dirty="0">
                <a:solidFill>
                  <a:srgbClr val="FF0000"/>
                </a:solidFill>
                <a:latin typeface="+mn-ea"/>
              </a:rPr>
              <a:t> </a:t>
            </a:r>
            <a:r>
              <a:rPr lang="en-US" altLang="ko-KR" sz="2000" dirty="0" smtClean="0">
                <a:solidFill>
                  <a:srgbClr val="FF0000"/>
                </a:solidFill>
                <a:latin typeface="+mn-ea"/>
              </a:rPr>
              <a:t> </a:t>
            </a:r>
            <a:r>
              <a:rPr lang="ko-KR" altLang="en-US" sz="2000" dirty="0" smtClean="0">
                <a:solidFill>
                  <a:srgbClr val="FF0000"/>
                </a:solidFill>
                <a:latin typeface="+mn-ea"/>
              </a:rPr>
              <a:t> </a:t>
            </a:r>
            <a:r>
              <a:rPr lang="ko-KR" altLang="en-US" sz="2000" dirty="0">
                <a:solidFill>
                  <a:srgbClr val="FF0000"/>
                </a:solidFill>
                <a:latin typeface="+mn-ea"/>
              </a:rPr>
              <a:t>있도록 </a:t>
            </a:r>
            <a:r>
              <a:rPr lang="ko-KR" altLang="en-US" sz="2000" dirty="0" smtClean="0">
                <a:solidFill>
                  <a:srgbClr val="FF0000"/>
                </a:solidFill>
                <a:latin typeface="+mn-ea"/>
              </a:rPr>
              <a:t>한다</a:t>
            </a:r>
            <a:endParaRPr lang="en-US" altLang="ko-KR" sz="2000" dirty="0">
              <a:solidFill>
                <a:srgbClr val="FF0000"/>
              </a:solidFill>
              <a:latin typeface="+mn-ea"/>
            </a:endParaRPr>
          </a:p>
          <a:p>
            <a:endParaRPr lang="en-US" altLang="ko-KR" sz="2000" dirty="0" smtClean="0">
              <a:solidFill>
                <a:schemeClr val="accent5">
                  <a:lumMod val="20000"/>
                  <a:lumOff val="80000"/>
                </a:schemeClr>
              </a:solidFill>
              <a:latin typeface="+mn-ea"/>
            </a:endParaRPr>
          </a:p>
          <a:p>
            <a:r>
              <a:rPr lang="en-US" altLang="ko-KR" sz="2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+mn-ea"/>
              </a:rPr>
              <a:t>ls</a:t>
            </a:r>
          </a:p>
          <a:p>
            <a:r>
              <a:rPr lang="en-US" altLang="ko-KR" sz="2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+mn-ea"/>
              </a:rPr>
              <a:t>   </a:t>
            </a:r>
            <a:r>
              <a:rPr lang="ko-KR" altLang="en-US" sz="2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+mn-ea"/>
              </a:rPr>
              <a:t>진입한 컨테이너의 파일과 </a:t>
            </a:r>
            <a:r>
              <a:rPr lang="ko-KR" altLang="en-US" sz="2000" dirty="0" err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+mn-ea"/>
              </a:rPr>
              <a:t>디렉토리</a:t>
            </a:r>
            <a:r>
              <a:rPr lang="ko-KR" altLang="en-US" sz="2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+mn-ea"/>
              </a:rPr>
              <a:t> 목록을 보여준다</a:t>
            </a:r>
            <a:endParaRPr lang="ko-KR" altLang="en-US" sz="2000" dirty="0">
              <a:solidFill>
                <a:schemeClr val="accent5">
                  <a:lumMod val="20000"/>
                  <a:lumOff val="8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9024398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469900" y="0"/>
            <a:ext cx="10515600" cy="938030"/>
          </a:xfrm>
        </p:spPr>
        <p:txBody>
          <a:bodyPr>
            <a:normAutofit/>
          </a:bodyPr>
          <a:lstStyle/>
          <a:p>
            <a:r>
              <a:rPr lang="en-US" altLang="ko-KR" sz="28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ea typeface="+mn-ea"/>
              </a:rPr>
              <a:t>Docker </a:t>
            </a:r>
            <a:r>
              <a:rPr lang="ko-KR" altLang="en-US" sz="28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ea typeface="+mn-ea"/>
              </a:rPr>
              <a:t>실습하기</a:t>
            </a:r>
            <a:endParaRPr lang="ko-KR" altLang="en-US" sz="2800" dirty="0">
              <a:solidFill>
                <a:schemeClr val="accent1">
                  <a:lumMod val="20000"/>
                  <a:lumOff val="80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673100" y="922790"/>
            <a:ext cx="10515600" cy="8642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실습자료 이해하기</a:t>
            </a:r>
            <a:endParaRPr lang="ko-KR" altLang="en-US" sz="2400" dirty="0">
              <a:solidFill>
                <a:schemeClr val="accent1">
                  <a:lumMod val="20000"/>
                  <a:lumOff val="80000"/>
                </a:schemeClr>
              </a:solidFill>
              <a:latin typeface="+mn-ea"/>
            </a:endParaRP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5555375" y="2118360"/>
            <a:ext cx="5961122" cy="43774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0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+mn-ea"/>
              </a:rPr>
              <a:t>volumes</a:t>
            </a: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:</a:t>
            </a:r>
          </a:p>
          <a:p>
            <a:pPr marL="0" indent="0">
              <a:buNone/>
            </a:pPr>
            <a:r>
              <a:rPr lang="en-US" altLang="ko-KR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 </a:t>
            </a: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- </a:t>
            </a:r>
            <a:r>
              <a:rPr lang="en-US" altLang="ko-KR" sz="2000" dirty="0" smtClean="0">
                <a:solidFill>
                  <a:srgbClr val="FFFF00"/>
                </a:solidFill>
                <a:latin typeface="+mn-ea"/>
              </a:rPr>
              <a:t>./data</a:t>
            </a: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:</a:t>
            </a:r>
            <a:r>
              <a:rPr lang="en-US" altLang="ko-KR" sz="2000" dirty="0" smtClean="0">
                <a:solidFill>
                  <a:srgbClr val="FF0000"/>
                </a:solidFill>
                <a:latin typeface="+mn-ea"/>
              </a:rPr>
              <a:t>/app/data</a:t>
            </a:r>
          </a:p>
          <a:p>
            <a:pPr marL="0" indent="0">
              <a:buNone/>
            </a:pPr>
            <a:endParaRPr lang="en-US" altLang="ko-KR" sz="2000" dirty="0">
              <a:solidFill>
                <a:schemeClr val="accent1">
                  <a:lumMod val="20000"/>
                  <a:lumOff val="80000"/>
                </a:schemeClr>
              </a:solidFill>
              <a:latin typeface="+mn-ea"/>
            </a:endParaRPr>
          </a:p>
          <a:p>
            <a:pPr marL="0" indent="0">
              <a:buNone/>
            </a:pP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파일 본문의 내용을 </a:t>
            </a: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수정하여</a:t>
            </a: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,</a:t>
            </a: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 </a:t>
            </a: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Docker </a:t>
            </a:r>
            <a:r>
              <a:rPr lang="ko-KR" altLang="en-US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컨테이너를 실행할 때</a:t>
            </a:r>
            <a:r>
              <a:rPr lang="en-US" altLang="ko-KR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, </a:t>
            </a:r>
            <a:r>
              <a:rPr lang="ko-KR" altLang="en-US" sz="2000" dirty="0" smtClean="0">
                <a:solidFill>
                  <a:srgbClr val="FFFF00"/>
                </a:solidFill>
                <a:latin typeface="+mn-ea"/>
              </a:rPr>
              <a:t>호스트의 </a:t>
            </a:r>
            <a:r>
              <a:rPr lang="en-US" altLang="ko-KR" sz="2000" dirty="0">
                <a:solidFill>
                  <a:srgbClr val="FFFF00"/>
                </a:solidFill>
                <a:latin typeface="+mn-ea"/>
              </a:rPr>
              <a:t>"./data" </a:t>
            </a:r>
            <a:r>
              <a:rPr lang="ko-KR" altLang="en-US" sz="2000" dirty="0" err="1">
                <a:solidFill>
                  <a:srgbClr val="FFFF00"/>
                </a:solidFill>
                <a:latin typeface="+mn-ea"/>
              </a:rPr>
              <a:t>디렉토리</a:t>
            </a:r>
            <a:r>
              <a:rPr lang="ko-KR" altLang="en-US" sz="2000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를</a:t>
            </a:r>
            <a:r>
              <a:rPr lang="ko-KR" altLang="en-US" sz="2000" dirty="0">
                <a:solidFill>
                  <a:srgbClr val="FFFF00"/>
                </a:solidFill>
                <a:latin typeface="+mn-ea"/>
              </a:rPr>
              <a:t> </a:t>
            </a:r>
            <a:r>
              <a:rPr lang="ko-KR" altLang="en-US" sz="2000" dirty="0">
                <a:solidFill>
                  <a:srgbClr val="FF0000"/>
                </a:solidFill>
                <a:latin typeface="+mn-ea"/>
              </a:rPr>
              <a:t>컨테이너 내부의 </a:t>
            </a:r>
            <a:r>
              <a:rPr lang="en-US" altLang="ko-KR" sz="2000" dirty="0">
                <a:solidFill>
                  <a:srgbClr val="FF0000"/>
                </a:solidFill>
                <a:latin typeface="+mn-ea"/>
              </a:rPr>
              <a:t>"/app/data" </a:t>
            </a:r>
            <a:r>
              <a:rPr lang="ko-KR" altLang="en-US" sz="2000" dirty="0" err="1">
                <a:solidFill>
                  <a:srgbClr val="FF0000"/>
                </a:solidFill>
                <a:latin typeface="+mn-ea"/>
              </a:rPr>
              <a:t>디렉토리</a:t>
            </a:r>
            <a:r>
              <a:rPr lang="ko-KR" altLang="en-US" sz="2000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+mn-ea"/>
              </a:rPr>
              <a:t>와</a:t>
            </a:r>
            <a:r>
              <a:rPr lang="ko-KR" altLang="en-US" sz="2000" dirty="0">
                <a:solidFill>
                  <a:srgbClr val="FF0000"/>
                </a:solidFill>
                <a:latin typeface="+mn-ea"/>
              </a:rPr>
              <a:t> </a:t>
            </a: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연결하도록 한다</a:t>
            </a:r>
            <a:endParaRPr lang="en-US" altLang="ko-KR" sz="2000" dirty="0" smtClean="0">
              <a:solidFill>
                <a:schemeClr val="accent1">
                  <a:lumMod val="20000"/>
                  <a:lumOff val="80000"/>
                </a:schemeClr>
              </a:solidFill>
              <a:latin typeface="+mn-ea"/>
            </a:endParaRPr>
          </a:p>
          <a:p>
            <a:pPr marL="0" indent="0">
              <a:buNone/>
            </a:pPr>
            <a:endParaRPr lang="en-US" altLang="ko-KR" sz="2000" dirty="0">
              <a:solidFill>
                <a:schemeClr val="accent1">
                  <a:lumMod val="20000"/>
                  <a:lumOff val="80000"/>
                </a:schemeClr>
              </a:solidFill>
              <a:latin typeface="+mn-ea"/>
            </a:endParaRPr>
          </a:p>
          <a:p>
            <a:pPr marL="0" indent="0">
              <a:buNone/>
            </a:pPr>
            <a:r>
              <a:rPr lang="ko-KR" altLang="en-US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+mn-ea"/>
              </a:rPr>
              <a:t>볼륨 </a:t>
            </a:r>
            <a:r>
              <a:rPr lang="ko-KR" altLang="en-US" sz="2000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+mn-ea"/>
              </a:rPr>
              <a:t>마운트</a:t>
            </a:r>
            <a:r>
              <a:rPr lang="en-US" altLang="ko-KR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+mn-ea"/>
              </a:rPr>
              <a:t>(volume mount</a:t>
            </a:r>
            <a:r>
              <a:rPr lang="en-US" altLang="ko-KR" sz="20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+mn-ea"/>
              </a:rPr>
              <a:t>)</a:t>
            </a:r>
          </a:p>
          <a:p>
            <a:pPr marL="0" indent="0">
              <a:buNone/>
            </a:pPr>
            <a:r>
              <a:rPr lang="ko-KR" altLang="en-US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컨테이너 내부에서 작동하는 애플리케이션에서 호스트 </a:t>
            </a:r>
            <a:r>
              <a:rPr lang="ko-KR" altLang="en-US" sz="2000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머신의</a:t>
            </a:r>
            <a:r>
              <a:rPr lang="ko-KR" altLang="en-US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 파일 시스템에 접근할 수 </a:t>
            </a: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있다</a:t>
            </a:r>
            <a:endParaRPr lang="ko-KR" altLang="en-US" sz="2000" dirty="0">
              <a:solidFill>
                <a:schemeClr val="accent1">
                  <a:lumMod val="20000"/>
                  <a:lumOff val="80000"/>
                </a:schemeClr>
              </a:solidFill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509" y="1747657"/>
            <a:ext cx="4593607" cy="4363403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2158314" y="4399005"/>
            <a:ext cx="2496064" cy="601363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328101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469900" y="0"/>
            <a:ext cx="10515600" cy="938030"/>
          </a:xfrm>
        </p:spPr>
        <p:txBody>
          <a:bodyPr>
            <a:normAutofit/>
          </a:bodyPr>
          <a:lstStyle/>
          <a:p>
            <a:r>
              <a:rPr lang="en-US" altLang="ko-KR" sz="28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ea typeface="+mn-ea"/>
              </a:rPr>
              <a:t>Docker </a:t>
            </a:r>
            <a:r>
              <a:rPr lang="ko-KR" altLang="en-US" sz="28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ea typeface="+mn-ea"/>
              </a:rPr>
              <a:t>실습하기</a:t>
            </a:r>
            <a:endParaRPr lang="ko-KR" altLang="en-US" sz="2800" dirty="0">
              <a:solidFill>
                <a:schemeClr val="accent1">
                  <a:lumMod val="20000"/>
                  <a:lumOff val="80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673100" y="949325"/>
            <a:ext cx="10515600" cy="8642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12</a:t>
            </a:r>
            <a:r>
              <a:rPr lang="ko-KR" altLang="en-US" sz="24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번</a:t>
            </a:r>
            <a:r>
              <a:rPr lang="en-US" altLang="ko-KR" sz="24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, 15</a:t>
            </a:r>
            <a:r>
              <a:rPr lang="ko-KR" altLang="en-US" sz="24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번</a:t>
            </a:r>
            <a:endParaRPr lang="ko-KR" altLang="en-US" sz="2400" dirty="0">
              <a:solidFill>
                <a:schemeClr val="accent1">
                  <a:lumMod val="20000"/>
                  <a:lumOff val="80000"/>
                </a:schemeClr>
              </a:solidFill>
              <a:latin typeface="+mn-ea"/>
            </a:endParaRP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1909118" y="3517557"/>
            <a:ext cx="8227015" cy="249606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000" dirty="0" err="1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docker</a:t>
            </a:r>
            <a:r>
              <a:rPr lang="en-US" altLang="ko-KR" sz="20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-compose up –d</a:t>
            </a:r>
          </a:p>
          <a:p>
            <a:pPr marL="0" indent="0">
              <a:buNone/>
            </a:pPr>
            <a:r>
              <a:rPr lang="en-US" altLang="ko-KR" sz="2000" dirty="0" err="1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docker</a:t>
            </a:r>
            <a:r>
              <a:rPr lang="en-US" altLang="ko-KR" sz="20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-compose exec </a:t>
            </a:r>
            <a:r>
              <a:rPr lang="en-US" altLang="ko-KR" sz="2000" dirty="0" err="1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ubuntu</a:t>
            </a:r>
            <a:r>
              <a:rPr lang="en-US" altLang="ko-KR" sz="20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bash</a:t>
            </a:r>
          </a:p>
          <a:p>
            <a:pPr marL="0" indent="0">
              <a:buNone/>
            </a:pPr>
            <a:r>
              <a:rPr lang="ko-KR" altLang="en-US" sz="2000" dirty="0" err="1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를</a:t>
            </a:r>
            <a:r>
              <a:rPr lang="ko-KR" altLang="en-US" sz="20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다시 실행하고 </a:t>
            </a:r>
            <a:endParaRPr lang="en-US" altLang="ko-KR" sz="2000" dirty="0" smtClean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marL="0" indent="0">
              <a:buNone/>
            </a:pPr>
            <a:r>
              <a:rPr lang="en-US" altLang="ko-KR" sz="20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ls</a:t>
            </a:r>
            <a:r>
              <a:rPr lang="ko-KR" altLang="en-US" sz="20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로 파일과 </a:t>
            </a:r>
            <a:r>
              <a:rPr lang="ko-KR" altLang="en-US" sz="2000" dirty="0" err="1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디렉토리</a:t>
            </a:r>
            <a:r>
              <a:rPr lang="ko-KR" altLang="en-US" sz="20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목록을 확인하면</a:t>
            </a:r>
            <a:endParaRPr lang="en-US" altLang="ko-KR" sz="2000" dirty="0" smtClean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marL="0" indent="0">
              <a:buNone/>
            </a:pPr>
            <a:r>
              <a:rPr lang="ko-KR" altLang="en-US" sz="20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수정한 내용대로 호스트의 </a:t>
            </a:r>
            <a:r>
              <a:rPr lang="en-US" altLang="ko-KR" sz="20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data</a:t>
            </a:r>
            <a:r>
              <a:rPr lang="ko-KR" altLang="en-US" sz="2000" dirty="0" err="1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디렉토리가</a:t>
            </a:r>
            <a:r>
              <a:rPr lang="ko-KR" altLang="en-US" sz="20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endParaRPr lang="en-US" altLang="ko-KR" sz="2000" dirty="0" smtClean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marL="0" indent="0">
              <a:buNone/>
            </a:pPr>
            <a:r>
              <a:rPr lang="ko-KR" altLang="en-US" sz="20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컨테이너 내부의 </a:t>
            </a:r>
            <a:r>
              <a:rPr lang="en-US" altLang="ko-KR" sz="20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/app/data </a:t>
            </a:r>
            <a:r>
              <a:rPr lang="ko-KR" altLang="en-US" sz="2000" dirty="0" err="1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디렉토리와</a:t>
            </a:r>
            <a:r>
              <a:rPr lang="ko-KR" altLang="en-US" sz="20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연동되었음을 확인할 수 있다</a:t>
            </a:r>
            <a:endParaRPr lang="ko-KR" altLang="en-US" sz="2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9119" y="1824855"/>
            <a:ext cx="8227014" cy="1544421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6507892" y="1824855"/>
            <a:ext cx="2380735" cy="30874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6507892" y="2597065"/>
            <a:ext cx="3534032" cy="3108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4534930" y="2827724"/>
            <a:ext cx="432486" cy="2861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1909118" y="3113903"/>
            <a:ext cx="4598773" cy="266668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14351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560" y="1841500"/>
            <a:ext cx="5989936" cy="25274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6694" y="763132"/>
            <a:ext cx="5797317" cy="86837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0793" y="1690884"/>
            <a:ext cx="4442141" cy="232785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6694" y="4078115"/>
            <a:ext cx="5392206" cy="1758095"/>
          </a:xfrm>
          <a:prstGeom prst="rect">
            <a:avLst/>
          </a:prstGeom>
        </p:spPr>
      </p:pic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469900" y="-1"/>
            <a:ext cx="10515600" cy="1334849"/>
          </a:xfrm>
        </p:spPr>
        <p:txBody>
          <a:bodyPr>
            <a:normAutofit/>
          </a:bodyPr>
          <a:lstStyle/>
          <a:p>
            <a:r>
              <a:rPr lang="en-US" altLang="ko-KR" sz="28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j-ea"/>
              </a:rPr>
              <a:t>VM</a:t>
            </a:r>
            <a:r>
              <a:rPr lang="ko-KR" altLang="en-US" sz="28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j-ea"/>
              </a:rPr>
              <a:t>복제 실습하기</a:t>
            </a:r>
            <a:r>
              <a:rPr lang="en-US" altLang="ko-KR" sz="28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j-ea"/>
              </a:rPr>
              <a:t/>
            </a:r>
            <a:br>
              <a:rPr lang="en-US" altLang="ko-KR" sz="28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j-ea"/>
              </a:rPr>
            </a:br>
            <a:endParaRPr lang="ko-KR" altLang="en-US" sz="2800" dirty="0">
              <a:solidFill>
                <a:schemeClr val="accent1">
                  <a:lumMod val="20000"/>
                  <a:lumOff val="80000"/>
                </a:schemeClr>
              </a:solidFill>
              <a:latin typeface="+mj-ea"/>
            </a:endParaRPr>
          </a:p>
        </p:txBody>
      </p:sp>
      <p:sp>
        <p:nvSpPr>
          <p:cNvPr id="10" name="내용 개체 틀 2"/>
          <p:cNvSpPr>
            <a:spLocks noGrp="1"/>
          </p:cNvSpPr>
          <p:nvPr>
            <p:ph idx="1"/>
          </p:nvPr>
        </p:nvSpPr>
        <p:spPr>
          <a:xfrm>
            <a:off x="673100" y="949325"/>
            <a:ext cx="10515600" cy="1209675"/>
          </a:xfrm>
        </p:spPr>
        <p:txBody>
          <a:bodyPr>
            <a:normAutofit/>
          </a:bodyPr>
          <a:lstStyle/>
          <a:p>
            <a:r>
              <a:rPr lang="ko-KR" altLang="en-US" sz="24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③ </a:t>
            </a:r>
            <a:r>
              <a:rPr lang="en-US" altLang="ko-KR" sz="24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hostname, IP </a:t>
            </a:r>
            <a:r>
              <a:rPr lang="ko-KR" altLang="en-US" sz="24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등을 변경</a:t>
            </a:r>
            <a:endParaRPr lang="en-US" altLang="ko-KR" sz="2400" dirty="0">
              <a:solidFill>
                <a:schemeClr val="accent1">
                  <a:lumMod val="20000"/>
                  <a:lumOff val="80000"/>
                </a:schemeClr>
              </a:solidFill>
              <a:latin typeface="+mn-ea"/>
            </a:endParaRPr>
          </a:p>
          <a:p>
            <a:endParaRPr lang="ko-KR" altLang="en-US" sz="2400" dirty="0">
              <a:solidFill>
                <a:schemeClr val="accent1">
                  <a:lumMod val="20000"/>
                  <a:lumOff val="80000"/>
                </a:schemeClr>
              </a:solidFill>
              <a:latin typeface="+mn-ea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4560" y="2159000"/>
            <a:ext cx="4965749" cy="231331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238143" y="4610878"/>
            <a:ext cx="48886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err="1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hostnamectl</a:t>
            </a: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 set-hostname [</a:t>
            </a:r>
            <a:r>
              <a:rPr lang="ko-KR" altLang="en-US" sz="2000" dirty="0" err="1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변경할이름</a:t>
            </a: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] </a:t>
            </a:r>
          </a:p>
          <a:p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명령어로</a:t>
            </a:r>
            <a:r>
              <a:rPr lang="en-US" altLang="ko-KR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 </a:t>
            </a: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hostname </a:t>
            </a: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변경</a:t>
            </a:r>
            <a:endParaRPr lang="ko-KR" altLang="en-US" sz="2000" dirty="0">
              <a:solidFill>
                <a:schemeClr val="accent1">
                  <a:lumMod val="20000"/>
                  <a:lumOff val="80000"/>
                </a:schemeClr>
              </a:solidFill>
              <a:latin typeface="+mn-e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127165" y="5937852"/>
            <a:ext cx="30684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err="1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ip</a:t>
            </a: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 </a:t>
            </a: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변경 후 연결상태 확인</a:t>
            </a:r>
            <a:endParaRPr lang="ko-KR" altLang="en-US" sz="2000" dirty="0">
              <a:solidFill>
                <a:schemeClr val="accent1">
                  <a:lumMod val="20000"/>
                  <a:lumOff val="80000"/>
                </a:schemeClr>
              </a:solidFill>
              <a:latin typeface="+mn-ea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603500" y="1841500"/>
            <a:ext cx="4143059" cy="2527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8661400" y="4056352"/>
            <a:ext cx="1731025" cy="2362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904560" y="2345192"/>
            <a:ext cx="2854640" cy="25570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3759200" y="2102856"/>
            <a:ext cx="1181100" cy="266138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63676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69900" y="0"/>
            <a:ext cx="10515600" cy="938030"/>
          </a:xfrm>
        </p:spPr>
        <p:txBody>
          <a:bodyPr>
            <a:normAutofit/>
          </a:bodyPr>
          <a:lstStyle/>
          <a:p>
            <a:r>
              <a:rPr lang="en-US" altLang="ko-KR" sz="28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ea typeface="+mn-ea"/>
              </a:rPr>
              <a:t>AWS </a:t>
            </a:r>
            <a:r>
              <a:rPr lang="ko-KR" altLang="en-US" sz="28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ea typeface="+mn-ea"/>
              </a:rPr>
              <a:t>실습하기</a:t>
            </a:r>
            <a:endParaRPr lang="ko-KR" altLang="en-US" sz="2800" dirty="0">
              <a:solidFill>
                <a:schemeClr val="accent1">
                  <a:lumMod val="20000"/>
                  <a:lumOff val="80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73100" y="949325"/>
            <a:ext cx="10515600" cy="711835"/>
          </a:xfrm>
        </p:spPr>
        <p:txBody>
          <a:bodyPr>
            <a:normAutofit/>
          </a:bodyPr>
          <a:lstStyle/>
          <a:p>
            <a:r>
              <a:rPr lang="ko-KR" altLang="en-US" sz="24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④</a:t>
            </a:r>
            <a:r>
              <a:rPr lang="en-US" altLang="ko-KR" sz="24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 AWS</a:t>
            </a:r>
            <a:r>
              <a:rPr lang="ko-KR" altLang="en-US" sz="24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가입</a:t>
            </a:r>
          </a:p>
          <a:p>
            <a:endParaRPr lang="ko-KR" altLang="en-US" sz="2400" dirty="0">
              <a:solidFill>
                <a:schemeClr val="accent1">
                  <a:lumMod val="20000"/>
                  <a:lumOff val="80000"/>
                </a:schemeClr>
              </a:solidFill>
              <a:latin typeface="+mn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1569" y="1603495"/>
            <a:ext cx="5523760" cy="419409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2328" y="1582059"/>
            <a:ext cx="3029373" cy="2848373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548714" y="5049795"/>
            <a:ext cx="1383956" cy="5684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09427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69900" y="0"/>
            <a:ext cx="10515600" cy="938030"/>
          </a:xfrm>
        </p:spPr>
        <p:txBody>
          <a:bodyPr>
            <a:normAutofit/>
          </a:bodyPr>
          <a:lstStyle/>
          <a:p>
            <a:r>
              <a:rPr lang="en-US" altLang="ko-KR" sz="28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ea typeface="+mn-ea"/>
              </a:rPr>
              <a:t>AWS </a:t>
            </a:r>
            <a:r>
              <a:rPr lang="ko-KR" altLang="en-US" sz="28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ea typeface="+mn-ea"/>
              </a:rPr>
              <a:t>실습하기</a:t>
            </a:r>
            <a:endParaRPr lang="ko-KR" altLang="en-US" sz="2800" dirty="0">
              <a:solidFill>
                <a:schemeClr val="accent1">
                  <a:lumMod val="20000"/>
                  <a:lumOff val="80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73100" y="949325"/>
            <a:ext cx="10515600" cy="711835"/>
          </a:xfrm>
        </p:spPr>
        <p:txBody>
          <a:bodyPr>
            <a:normAutofit/>
          </a:bodyPr>
          <a:lstStyle/>
          <a:p>
            <a:r>
              <a:rPr lang="ko-KR" altLang="en-US" sz="24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서비스 간략히 살펴보기</a:t>
            </a:r>
            <a:endParaRPr lang="ko-KR" altLang="en-US" sz="2400" dirty="0">
              <a:solidFill>
                <a:schemeClr val="accent1">
                  <a:lumMod val="20000"/>
                  <a:lumOff val="80000"/>
                </a:schemeClr>
              </a:solidFill>
              <a:latin typeface="+mn-ea"/>
            </a:endParaRPr>
          </a:p>
          <a:p>
            <a:endParaRPr lang="ko-KR" altLang="en-US" sz="2400" dirty="0">
              <a:solidFill>
                <a:schemeClr val="accent1">
                  <a:lumMod val="20000"/>
                  <a:lumOff val="80000"/>
                </a:schemeClr>
              </a:solidFill>
              <a:latin typeface="+mn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77455" y="2561968"/>
            <a:ext cx="10134805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+mn-ea"/>
              </a:rPr>
              <a:t>EC2 </a:t>
            </a:r>
            <a:r>
              <a:rPr lang="en-US" altLang="ko-KR" sz="2000" dirty="0">
                <a:solidFill>
                  <a:schemeClr val="accent5">
                    <a:lumMod val="20000"/>
                    <a:lumOff val="80000"/>
                  </a:schemeClr>
                </a:solidFill>
                <a:latin typeface="+mn-ea"/>
              </a:rPr>
              <a:t>: </a:t>
            </a:r>
            <a:r>
              <a:rPr lang="ko-KR" altLang="en-US" sz="2000" dirty="0">
                <a:solidFill>
                  <a:schemeClr val="accent5">
                    <a:lumMod val="20000"/>
                    <a:lumOff val="80000"/>
                  </a:schemeClr>
                </a:solidFill>
                <a:latin typeface="+mn-ea"/>
              </a:rPr>
              <a:t>가상 컴퓨터를 제공하는 </a:t>
            </a:r>
            <a:r>
              <a:rPr lang="en-US" altLang="ko-KR" sz="2000" dirty="0">
                <a:solidFill>
                  <a:schemeClr val="accent5">
                    <a:lumMod val="20000"/>
                    <a:lumOff val="80000"/>
                  </a:schemeClr>
                </a:solidFill>
                <a:latin typeface="+mn-ea"/>
              </a:rPr>
              <a:t>AWS</a:t>
            </a:r>
            <a:r>
              <a:rPr lang="ko-KR" altLang="en-US" sz="2000" dirty="0">
                <a:solidFill>
                  <a:schemeClr val="accent5">
                    <a:lumMod val="20000"/>
                    <a:lumOff val="80000"/>
                  </a:schemeClr>
                </a:solidFill>
                <a:latin typeface="+mn-ea"/>
              </a:rPr>
              <a:t>의 </a:t>
            </a:r>
            <a:r>
              <a:rPr lang="ko-KR" altLang="en-US" sz="2000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+mn-ea"/>
              </a:rPr>
              <a:t>클라우드</a:t>
            </a:r>
            <a:r>
              <a:rPr lang="ko-KR" altLang="en-US" sz="2000" dirty="0">
                <a:solidFill>
                  <a:schemeClr val="accent5">
                    <a:lumMod val="20000"/>
                    <a:lumOff val="80000"/>
                  </a:schemeClr>
                </a:solidFill>
                <a:latin typeface="+mn-ea"/>
              </a:rPr>
              <a:t> 컴퓨팅 </a:t>
            </a:r>
            <a:r>
              <a:rPr lang="ko-KR" altLang="en-US" sz="2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+mn-ea"/>
              </a:rPr>
              <a:t>서비스</a:t>
            </a:r>
            <a:endParaRPr lang="en-US" altLang="ko-KR" sz="2000" dirty="0" smtClean="0">
              <a:solidFill>
                <a:schemeClr val="accent5">
                  <a:lumMod val="20000"/>
                  <a:lumOff val="80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+mn-ea"/>
              </a:rPr>
              <a:t>RDS </a:t>
            </a:r>
            <a:r>
              <a:rPr lang="en-US" altLang="ko-KR" sz="2000" dirty="0">
                <a:solidFill>
                  <a:schemeClr val="accent5">
                    <a:lumMod val="20000"/>
                    <a:lumOff val="80000"/>
                  </a:schemeClr>
                </a:solidFill>
                <a:latin typeface="+mn-ea"/>
              </a:rPr>
              <a:t>: AWS</a:t>
            </a:r>
            <a:r>
              <a:rPr lang="ko-KR" altLang="en-US" sz="2000" dirty="0">
                <a:solidFill>
                  <a:schemeClr val="accent5">
                    <a:lumMod val="20000"/>
                    <a:lumOff val="80000"/>
                  </a:schemeClr>
                </a:solidFill>
                <a:latin typeface="+mn-ea"/>
              </a:rPr>
              <a:t>에서 제공하는 완전 </a:t>
            </a:r>
            <a:r>
              <a:rPr lang="ko-KR" altLang="en-US" sz="2000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+mn-ea"/>
              </a:rPr>
              <a:t>관리형</a:t>
            </a:r>
            <a:r>
              <a:rPr lang="ko-KR" altLang="en-US" sz="2000" dirty="0">
                <a:solidFill>
                  <a:schemeClr val="accent5">
                    <a:lumMod val="20000"/>
                    <a:lumOff val="80000"/>
                  </a:schemeClr>
                </a:solidFill>
                <a:latin typeface="+mn-ea"/>
              </a:rPr>
              <a:t> </a:t>
            </a:r>
            <a:r>
              <a:rPr lang="ko-KR" altLang="en-US" sz="2000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+mn-ea"/>
              </a:rPr>
              <a:t>관계형</a:t>
            </a:r>
            <a:r>
              <a:rPr lang="ko-KR" altLang="en-US" sz="2000" dirty="0">
                <a:solidFill>
                  <a:schemeClr val="accent5">
                    <a:lumMod val="20000"/>
                    <a:lumOff val="80000"/>
                  </a:schemeClr>
                </a:solidFill>
                <a:latin typeface="+mn-ea"/>
              </a:rPr>
              <a:t> 데이터베이스 </a:t>
            </a:r>
            <a:r>
              <a:rPr lang="ko-KR" altLang="en-US" sz="2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+mn-ea"/>
              </a:rPr>
              <a:t>서비스</a:t>
            </a:r>
            <a:endParaRPr lang="en-US" altLang="ko-KR" sz="2000" dirty="0" smtClean="0">
              <a:solidFill>
                <a:schemeClr val="accent5">
                  <a:lumMod val="20000"/>
                  <a:lumOff val="80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+mn-ea"/>
              </a:rPr>
              <a:t>S3 </a:t>
            </a:r>
            <a:r>
              <a:rPr lang="en-US" altLang="ko-KR" sz="2000" dirty="0">
                <a:solidFill>
                  <a:schemeClr val="accent5">
                    <a:lumMod val="20000"/>
                    <a:lumOff val="80000"/>
                  </a:schemeClr>
                </a:solidFill>
                <a:latin typeface="+mn-ea"/>
              </a:rPr>
              <a:t>: </a:t>
            </a:r>
            <a:r>
              <a:rPr lang="ko-KR" altLang="en-US" sz="2000" dirty="0">
                <a:solidFill>
                  <a:schemeClr val="accent5">
                    <a:lumMod val="20000"/>
                    <a:lumOff val="80000"/>
                  </a:schemeClr>
                </a:solidFill>
                <a:latin typeface="+mn-ea"/>
              </a:rPr>
              <a:t>안전하고 확장 가능한 객체 스토리지 </a:t>
            </a:r>
            <a:r>
              <a:rPr lang="ko-KR" altLang="en-US" sz="2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+mn-ea"/>
              </a:rPr>
              <a:t>서비스 </a:t>
            </a:r>
            <a:r>
              <a:rPr lang="en-US" altLang="ko-KR" sz="2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+mn-ea"/>
              </a:rPr>
              <a:t>(NAS</a:t>
            </a:r>
            <a:r>
              <a:rPr lang="ko-KR" altLang="en-US" sz="2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+mn-ea"/>
              </a:rPr>
              <a:t>같은 역할</a:t>
            </a:r>
            <a:r>
              <a:rPr lang="en-US" altLang="ko-KR" sz="2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+mn-ea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accent5">
                    <a:lumMod val="20000"/>
                    <a:lumOff val="80000"/>
                  </a:schemeClr>
                </a:solidFill>
                <a:latin typeface="+mn-ea"/>
              </a:rPr>
              <a:t>Elastic Kubernetes Service : Docker</a:t>
            </a:r>
            <a:r>
              <a:rPr lang="ko-KR" altLang="en-US" sz="2000" dirty="0">
                <a:solidFill>
                  <a:schemeClr val="accent5">
                    <a:lumMod val="20000"/>
                    <a:lumOff val="80000"/>
                  </a:schemeClr>
                </a:solidFill>
                <a:latin typeface="+mn-ea"/>
              </a:rPr>
              <a:t>를 관리해주는 </a:t>
            </a:r>
            <a:r>
              <a:rPr lang="ko-KR" altLang="en-US" sz="2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+mn-ea"/>
              </a:rPr>
              <a:t>서비스</a:t>
            </a:r>
            <a:endParaRPr lang="en-US" altLang="ko-KR" sz="2000" dirty="0" smtClean="0">
              <a:solidFill>
                <a:schemeClr val="accent5">
                  <a:lumMod val="20000"/>
                  <a:lumOff val="80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+mn-ea"/>
              </a:rPr>
              <a:t>IAM </a:t>
            </a:r>
            <a:r>
              <a:rPr lang="en-US" altLang="ko-KR" sz="2000" dirty="0">
                <a:solidFill>
                  <a:schemeClr val="accent5">
                    <a:lumMod val="20000"/>
                    <a:lumOff val="80000"/>
                  </a:schemeClr>
                </a:solidFill>
                <a:latin typeface="+mn-ea"/>
              </a:rPr>
              <a:t>: AWS </a:t>
            </a:r>
            <a:r>
              <a:rPr lang="ko-KR" altLang="en-US" sz="2000" dirty="0">
                <a:solidFill>
                  <a:schemeClr val="accent5">
                    <a:lumMod val="20000"/>
                    <a:lumOff val="80000"/>
                  </a:schemeClr>
                </a:solidFill>
                <a:latin typeface="+mn-ea"/>
              </a:rPr>
              <a:t>자원에 대한 액세스를 안전하게 제어할 수 있는 </a:t>
            </a:r>
            <a:r>
              <a:rPr lang="ko-KR" altLang="en-US" sz="2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+mn-ea"/>
              </a:rPr>
              <a:t>인증관리</a:t>
            </a:r>
            <a:r>
              <a:rPr lang="en-US" altLang="ko-KR" sz="2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+mn-ea"/>
              </a:rPr>
              <a:t> </a:t>
            </a:r>
            <a:r>
              <a:rPr lang="ko-KR" altLang="en-US" sz="2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+mn-ea"/>
              </a:rPr>
              <a:t>서비스</a:t>
            </a:r>
            <a:endParaRPr lang="en-US" altLang="ko-KR" sz="2000" dirty="0" smtClean="0">
              <a:solidFill>
                <a:schemeClr val="accent5">
                  <a:lumMod val="20000"/>
                  <a:lumOff val="80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+mn-ea"/>
              </a:rPr>
              <a:t>Route </a:t>
            </a:r>
            <a:r>
              <a:rPr lang="en-US" altLang="ko-KR" sz="2000" dirty="0">
                <a:solidFill>
                  <a:schemeClr val="accent5">
                    <a:lumMod val="20000"/>
                    <a:lumOff val="80000"/>
                  </a:schemeClr>
                </a:solidFill>
                <a:latin typeface="+mn-ea"/>
              </a:rPr>
              <a:t>53 : AWS</a:t>
            </a:r>
            <a:r>
              <a:rPr lang="ko-KR" altLang="en-US" sz="2000" dirty="0">
                <a:solidFill>
                  <a:schemeClr val="accent5">
                    <a:lumMod val="20000"/>
                    <a:lumOff val="80000"/>
                  </a:schemeClr>
                </a:solidFill>
                <a:latin typeface="+mn-ea"/>
              </a:rPr>
              <a:t>의 </a:t>
            </a:r>
            <a:r>
              <a:rPr lang="en-US" altLang="ko-KR" sz="2000" dirty="0">
                <a:solidFill>
                  <a:schemeClr val="accent5">
                    <a:lumMod val="20000"/>
                    <a:lumOff val="80000"/>
                  </a:schemeClr>
                </a:solidFill>
                <a:latin typeface="+mn-ea"/>
              </a:rPr>
              <a:t>DNS </a:t>
            </a:r>
            <a:r>
              <a:rPr lang="ko-KR" altLang="en-US" sz="2000" dirty="0">
                <a:solidFill>
                  <a:schemeClr val="accent5">
                    <a:lumMod val="20000"/>
                    <a:lumOff val="80000"/>
                  </a:schemeClr>
                </a:solidFill>
                <a:latin typeface="+mn-ea"/>
              </a:rPr>
              <a:t>웹 서비스로</a:t>
            </a:r>
            <a:r>
              <a:rPr lang="en-US" altLang="ko-KR" sz="2000" dirty="0">
                <a:solidFill>
                  <a:schemeClr val="accent5">
                    <a:lumMod val="20000"/>
                    <a:lumOff val="80000"/>
                  </a:schemeClr>
                </a:solidFill>
                <a:latin typeface="+mn-ea"/>
              </a:rPr>
              <a:t>, </a:t>
            </a:r>
            <a:r>
              <a:rPr lang="ko-KR" altLang="en-US" sz="2000" dirty="0">
                <a:solidFill>
                  <a:schemeClr val="accent5">
                    <a:lumMod val="20000"/>
                    <a:lumOff val="80000"/>
                  </a:schemeClr>
                </a:solidFill>
                <a:latin typeface="+mn-ea"/>
              </a:rPr>
              <a:t>도메인 이름을 등록하고 </a:t>
            </a:r>
            <a:r>
              <a:rPr lang="ko-KR" altLang="en-US" sz="2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+mn-ea"/>
              </a:rPr>
              <a:t>관리</a:t>
            </a:r>
            <a:endParaRPr lang="en-US" altLang="ko-KR" sz="2000" dirty="0" smtClean="0">
              <a:solidFill>
                <a:schemeClr val="accent5">
                  <a:lumMod val="20000"/>
                  <a:lumOff val="80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+mn-ea"/>
              </a:rPr>
              <a:t>EC2 </a:t>
            </a:r>
            <a:r>
              <a:rPr lang="en-US" altLang="ko-KR" sz="2000" dirty="0">
                <a:solidFill>
                  <a:schemeClr val="accent5">
                    <a:lumMod val="20000"/>
                    <a:lumOff val="80000"/>
                  </a:schemeClr>
                </a:solidFill>
                <a:latin typeface="+mn-ea"/>
              </a:rPr>
              <a:t>Image Builder: EC2 </a:t>
            </a:r>
            <a:r>
              <a:rPr lang="ko-KR" altLang="en-US" sz="2000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+mn-ea"/>
              </a:rPr>
              <a:t>인스턴스에</a:t>
            </a:r>
            <a:r>
              <a:rPr lang="ko-KR" altLang="en-US" sz="2000" dirty="0">
                <a:solidFill>
                  <a:schemeClr val="accent5">
                    <a:lumMod val="20000"/>
                    <a:lumOff val="80000"/>
                  </a:schemeClr>
                </a:solidFill>
                <a:latin typeface="+mn-ea"/>
              </a:rPr>
              <a:t> 대한 사용자 지정 이미지를 만들 수 </a:t>
            </a:r>
            <a:r>
              <a:rPr lang="ko-KR" altLang="en-US" sz="2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+mn-ea"/>
              </a:rPr>
              <a:t>있는 서비스</a:t>
            </a:r>
            <a:endParaRPr lang="en-US" altLang="ko-KR" sz="2000" dirty="0" smtClean="0">
              <a:solidFill>
                <a:schemeClr val="accent5">
                  <a:lumMod val="20000"/>
                  <a:lumOff val="80000"/>
                </a:schemeClr>
              </a:solidFill>
              <a:latin typeface="+mn-ea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9833" y="1661160"/>
            <a:ext cx="3305636" cy="762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930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69900" y="0"/>
            <a:ext cx="10515600" cy="938030"/>
          </a:xfrm>
        </p:spPr>
        <p:txBody>
          <a:bodyPr>
            <a:normAutofit/>
          </a:bodyPr>
          <a:lstStyle/>
          <a:p>
            <a:r>
              <a:rPr lang="en-US" altLang="ko-KR" sz="28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ea typeface="+mn-ea"/>
              </a:rPr>
              <a:t>AWS </a:t>
            </a:r>
            <a:r>
              <a:rPr lang="ko-KR" altLang="en-US" sz="28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ea typeface="+mn-ea"/>
              </a:rPr>
              <a:t>실습하기</a:t>
            </a:r>
            <a:endParaRPr lang="ko-KR" altLang="en-US" sz="2800" dirty="0">
              <a:solidFill>
                <a:schemeClr val="accent1">
                  <a:lumMod val="20000"/>
                  <a:lumOff val="80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994915" y="2288898"/>
            <a:ext cx="4967760" cy="44649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+mn-ea"/>
              </a:rPr>
              <a:t> AWS</a:t>
            </a:r>
            <a:r>
              <a:rPr lang="ko-KR" altLang="en-US" sz="2000" dirty="0">
                <a:solidFill>
                  <a:schemeClr val="accent5">
                    <a:lumMod val="20000"/>
                    <a:lumOff val="80000"/>
                  </a:schemeClr>
                </a:solidFill>
                <a:latin typeface="+mn-ea"/>
              </a:rPr>
              <a:t>에서 </a:t>
            </a:r>
            <a:r>
              <a:rPr lang="en-US" altLang="ko-KR" sz="2000" dirty="0">
                <a:solidFill>
                  <a:schemeClr val="accent5">
                    <a:lumMod val="20000"/>
                    <a:lumOff val="80000"/>
                  </a:schemeClr>
                </a:solidFill>
                <a:latin typeface="+mn-ea"/>
              </a:rPr>
              <a:t>EC2 </a:t>
            </a:r>
            <a:r>
              <a:rPr lang="ko-KR" altLang="en-US" sz="2000" dirty="0">
                <a:solidFill>
                  <a:schemeClr val="accent5">
                    <a:lumMod val="20000"/>
                    <a:lumOff val="80000"/>
                  </a:schemeClr>
                </a:solidFill>
                <a:latin typeface="+mn-ea"/>
              </a:rPr>
              <a:t>탭을 선택하고</a:t>
            </a:r>
            <a:endParaRPr lang="en-US" altLang="ko-KR" sz="2000" dirty="0">
              <a:solidFill>
                <a:schemeClr val="accent5">
                  <a:lumMod val="20000"/>
                  <a:lumOff val="80000"/>
                </a:schemeClr>
              </a:solidFill>
              <a:latin typeface="+mn-ea"/>
            </a:endParaRPr>
          </a:p>
          <a:p>
            <a:pPr marL="0" indent="0">
              <a:buNone/>
            </a:pPr>
            <a:r>
              <a:rPr lang="ko-KR" altLang="en-US" sz="2000" dirty="0">
                <a:solidFill>
                  <a:schemeClr val="accent5">
                    <a:lumMod val="20000"/>
                    <a:lumOff val="80000"/>
                  </a:schemeClr>
                </a:solidFill>
                <a:latin typeface="+mn-ea"/>
              </a:rPr>
              <a:t>새로운 </a:t>
            </a:r>
            <a:r>
              <a:rPr lang="ko-KR" altLang="en-US" sz="2000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+mn-ea"/>
              </a:rPr>
              <a:t>인스턴스</a:t>
            </a:r>
            <a:r>
              <a:rPr lang="ko-KR" altLang="en-US" sz="2000" dirty="0">
                <a:solidFill>
                  <a:schemeClr val="accent5">
                    <a:lumMod val="20000"/>
                    <a:lumOff val="80000"/>
                  </a:schemeClr>
                </a:solidFill>
                <a:latin typeface="+mn-ea"/>
              </a:rPr>
              <a:t> 생성을 위해</a:t>
            </a:r>
            <a:endParaRPr lang="en-US" altLang="ko-KR" sz="2000" dirty="0">
              <a:solidFill>
                <a:schemeClr val="accent5">
                  <a:lumMod val="20000"/>
                  <a:lumOff val="80000"/>
                </a:schemeClr>
              </a:solidFill>
              <a:latin typeface="+mn-ea"/>
            </a:endParaRPr>
          </a:p>
          <a:p>
            <a:pPr marL="0" indent="0">
              <a:buNone/>
            </a:pPr>
            <a:r>
              <a:rPr lang="ko-KR" altLang="en-US" sz="2000" dirty="0">
                <a:solidFill>
                  <a:schemeClr val="accent5">
                    <a:lumMod val="20000"/>
                    <a:lumOff val="80000"/>
                  </a:schemeClr>
                </a:solidFill>
                <a:latin typeface="+mn-ea"/>
              </a:rPr>
              <a:t>본문에서 </a:t>
            </a:r>
            <a:r>
              <a:rPr lang="ko-KR" altLang="en-US" sz="2000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+mn-ea"/>
              </a:rPr>
              <a:t>인스턴스</a:t>
            </a:r>
            <a:r>
              <a:rPr lang="ko-KR" altLang="en-US" sz="2000" dirty="0">
                <a:solidFill>
                  <a:schemeClr val="accent5">
                    <a:lumMod val="20000"/>
                    <a:lumOff val="80000"/>
                  </a:schemeClr>
                </a:solidFill>
                <a:latin typeface="+mn-ea"/>
              </a:rPr>
              <a:t> 시작을 클릭한다</a:t>
            </a:r>
            <a:endParaRPr lang="en-US" altLang="ko-KR" sz="2000" dirty="0">
              <a:solidFill>
                <a:schemeClr val="accent5">
                  <a:lumMod val="20000"/>
                  <a:lumOff val="80000"/>
                </a:schemeClr>
              </a:solidFill>
              <a:latin typeface="+mn-ea"/>
            </a:endParaRPr>
          </a:p>
          <a:p>
            <a:pPr marL="0" indent="0">
              <a:buNone/>
            </a:pPr>
            <a:endParaRPr lang="en-US" altLang="ko-KR" sz="2000" dirty="0" smtClean="0">
              <a:solidFill>
                <a:schemeClr val="accent5">
                  <a:lumMod val="20000"/>
                  <a:lumOff val="80000"/>
                </a:schemeClr>
              </a:solidFill>
              <a:latin typeface="+mn-ea"/>
            </a:endParaRPr>
          </a:p>
          <a:p>
            <a:r>
              <a:rPr lang="en-US" altLang="ko-KR" sz="2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+mn-ea"/>
              </a:rPr>
              <a:t>EC2 </a:t>
            </a:r>
            <a:r>
              <a:rPr lang="en-US" altLang="ko-KR" sz="2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+mn-ea"/>
              </a:rPr>
              <a:t>(Elastic Compute Cloud</a:t>
            </a:r>
            <a:r>
              <a:rPr lang="en-US" altLang="ko-KR" sz="2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+mn-ea"/>
              </a:rPr>
              <a:t>)</a:t>
            </a:r>
          </a:p>
          <a:p>
            <a:pPr marL="0" indent="0">
              <a:buNone/>
            </a:pPr>
            <a:r>
              <a:rPr lang="en-US" altLang="ko-KR" sz="2000" dirty="0">
                <a:solidFill>
                  <a:schemeClr val="accent5">
                    <a:lumMod val="20000"/>
                    <a:lumOff val="80000"/>
                  </a:schemeClr>
                </a:solidFill>
                <a:latin typeface="+mn-ea"/>
              </a:rPr>
              <a:t> </a:t>
            </a:r>
            <a:r>
              <a:rPr lang="en-US" altLang="ko-KR" sz="2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+mn-ea"/>
              </a:rPr>
              <a:t>  </a:t>
            </a:r>
            <a:r>
              <a:rPr lang="en-US" altLang="ko-KR" sz="2000" dirty="0">
                <a:solidFill>
                  <a:schemeClr val="accent5">
                    <a:lumMod val="20000"/>
                    <a:lumOff val="80000"/>
                  </a:schemeClr>
                </a:solidFill>
                <a:latin typeface="+mn-ea"/>
              </a:rPr>
              <a:t>EC2</a:t>
            </a:r>
            <a:r>
              <a:rPr lang="ko-KR" altLang="en-US" sz="2000" dirty="0">
                <a:solidFill>
                  <a:schemeClr val="accent5">
                    <a:lumMod val="20000"/>
                    <a:lumOff val="80000"/>
                  </a:schemeClr>
                </a:solidFill>
                <a:latin typeface="+mn-ea"/>
              </a:rPr>
              <a:t>는 가상 서버 </a:t>
            </a:r>
            <a:r>
              <a:rPr lang="ko-KR" altLang="en-US" sz="2000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+mn-ea"/>
              </a:rPr>
              <a:t>인스턴스를</a:t>
            </a:r>
            <a:r>
              <a:rPr lang="ko-KR" altLang="en-US" sz="2000" dirty="0">
                <a:solidFill>
                  <a:schemeClr val="accent5">
                    <a:lumMod val="20000"/>
                    <a:lumOff val="80000"/>
                  </a:schemeClr>
                </a:solidFill>
                <a:latin typeface="+mn-ea"/>
              </a:rPr>
              <a:t> </a:t>
            </a:r>
            <a:r>
              <a:rPr lang="ko-KR" altLang="en-US" sz="2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+mn-ea"/>
              </a:rPr>
              <a:t>제공하여</a:t>
            </a:r>
            <a:endParaRPr lang="en-US" altLang="ko-KR" sz="2000" dirty="0" smtClean="0">
              <a:solidFill>
                <a:schemeClr val="accent5">
                  <a:lumMod val="20000"/>
                  <a:lumOff val="80000"/>
                </a:schemeClr>
              </a:solidFill>
              <a:latin typeface="+mn-ea"/>
            </a:endParaRPr>
          </a:p>
          <a:p>
            <a:pPr marL="0" indent="0">
              <a:buNone/>
            </a:pPr>
            <a:r>
              <a:rPr lang="ko-KR" altLang="en-US" sz="2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+mn-ea"/>
              </a:rPr>
              <a:t>   </a:t>
            </a:r>
            <a:r>
              <a:rPr lang="en-US" altLang="ko-KR" sz="2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+mn-ea"/>
              </a:rPr>
              <a:t>AWS </a:t>
            </a:r>
            <a:r>
              <a:rPr lang="ko-KR" altLang="en-US" sz="2000" dirty="0">
                <a:solidFill>
                  <a:schemeClr val="accent5">
                    <a:lumMod val="20000"/>
                    <a:lumOff val="80000"/>
                  </a:schemeClr>
                </a:solidFill>
                <a:latin typeface="+mn-ea"/>
              </a:rPr>
              <a:t>사용자가 필요에 따라 컴퓨팅 </a:t>
            </a:r>
            <a:endParaRPr lang="en-US" altLang="ko-KR" sz="2000" dirty="0" smtClean="0">
              <a:solidFill>
                <a:schemeClr val="accent5">
                  <a:lumMod val="20000"/>
                  <a:lumOff val="80000"/>
                </a:schemeClr>
              </a:solidFill>
              <a:latin typeface="+mn-ea"/>
            </a:endParaRPr>
          </a:p>
          <a:p>
            <a:pPr marL="0" indent="0">
              <a:buNone/>
            </a:pPr>
            <a:r>
              <a:rPr lang="ko-KR" altLang="en-US" sz="2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+mn-ea"/>
              </a:rPr>
              <a:t>   리소스를 </a:t>
            </a:r>
            <a:r>
              <a:rPr lang="ko-KR" altLang="en-US" sz="2000" dirty="0">
                <a:solidFill>
                  <a:schemeClr val="accent5">
                    <a:lumMod val="20000"/>
                    <a:lumOff val="80000"/>
                  </a:schemeClr>
                </a:solidFill>
                <a:latin typeface="+mn-ea"/>
              </a:rPr>
              <a:t>확장하거나 축소할 수 </a:t>
            </a:r>
            <a:r>
              <a:rPr lang="ko-KR" altLang="en-US" sz="2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+mn-ea"/>
              </a:rPr>
              <a:t>있도록</a:t>
            </a:r>
            <a:endParaRPr lang="en-US" altLang="ko-KR" sz="2000" dirty="0" smtClean="0">
              <a:solidFill>
                <a:schemeClr val="accent5">
                  <a:lumMod val="20000"/>
                  <a:lumOff val="80000"/>
                </a:schemeClr>
              </a:solidFill>
              <a:latin typeface="+mn-ea"/>
            </a:endParaRPr>
          </a:p>
          <a:p>
            <a:pPr marL="0" indent="0">
              <a:buNone/>
            </a:pPr>
            <a:r>
              <a:rPr lang="ko-KR" altLang="en-US" sz="2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+mn-ea"/>
              </a:rPr>
              <a:t>   한다</a:t>
            </a:r>
            <a:endParaRPr lang="en-US" altLang="ko-KR" sz="2000" dirty="0" smtClean="0">
              <a:solidFill>
                <a:schemeClr val="accent5">
                  <a:lumMod val="20000"/>
                  <a:lumOff val="80000"/>
                </a:schemeClr>
              </a:solidFill>
              <a:latin typeface="+mn-ea"/>
            </a:endParaRPr>
          </a:p>
          <a:p>
            <a:pPr marL="0" indent="0">
              <a:buNone/>
            </a:pPr>
            <a:endParaRPr lang="en-US" altLang="ko-KR" sz="2000" dirty="0">
              <a:solidFill>
                <a:schemeClr val="accent5">
                  <a:lumMod val="20000"/>
                  <a:lumOff val="80000"/>
                </a:schemeClr>
              </a:solidFill>
              <a:latin typeface="+mn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6256" y="1482810"/>
            <a:ext cx="4192634" cy="5196858"/>
          </a:xfrm>
          <a:prstGeom prst="rect">
            <a:avLst/>
          </a:prstGeom>
        </p:spPr>
      </p:pic>
      <p:sp>
        <p:nvSpPr>
          <p:cNvPr id="8" name="내용 개체 틀 2"/>
          <p:cNvSpPr txBox="1">
            <a:spLocks/>
          </p:cNvSpPr>
          <p:nvPr/>
        </p:nvSpPr>
        <p:spPr>
          <a:xfrm>
            <a:off x="673100" y="949325"/>
            <a:ext cx="10515600" cy="6203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⑤ </a:t>
            </a:r>
            <a:r>
              <a:rPr lang="en-US" altLang="ko-KR" sz="24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AWS</a:t>
            </a:r>
            <a:r>
              <a:rPr lang="ko-KR" altLang="en-US" sz="24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에서 </a:t>
            </a:r>
            <a:r>
              <a:rPr lang="ko-KR" altLang="en-US" sz="2400" dirty="0" err="1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인스턴스</a:t>
            </a:r>
            <a:r>
              <a:rPr lang="ko-KR" altLang="en-US" sz="24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 생성</a:t>
            </a:r>
          </a:p>
          <a:p>
            <a:endParaRPr lang="ko-KR" altLang="en-US" sz="2400" dirty="0">
              <a:solidFill>
                <a:schemeClr val="accent1">
                  <a:lumMod val="20000"/>
                  <a:lumOff val="80000"/>
                </a:schemeClr>
              </a:solidFill>
              <a:latin typeface="+mn-ea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949146" y="5222789"/>
            <a:ext cx="840259" cy="27184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50568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69900" y="0"/>
            <a:ext cx="10515600" cy="938030"/>
          </a:xfrm>
        </p:spPr>
        <p:txBody>
          <a:bodyPr>
            <a:normAutofit/>
          </a:bodyPr>
          <a:lstStyle/>
          <a:p>
            <a:r>
              <a:rPr lang="en-US" altLang="ko-KR" sz="28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ea typeface="+mn-ea"/>
              </a:rPr>
              <a:t>AWS </a:t>
            </a:r>
            <a:r>
              <a:rPr lang="ko-KR" altLang="en-US" sz="28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ea typeface="+mn-ea"/>
              </a:rPr>
              <a:t>실습하기</a:t>
            </a:r>
            <a:endParaRPr lang="ko-KR" altLang="en-US" sz="2800" dirty="0">
              <a:solidFill>
                <a:schemeClr val="accent1">
                  <a:lumMod val="20000"/>
                  <a:lumOff val="80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73100" y="949325"/>
            <a:ext cx="10515600" cy="864235"/>
          </a:xfrm>
        </p:spPr>
        <p:txBody>
          <a:bodyPr>
            <a:normAutofit/>
          </a:bodyPr>
          <a:lstStyle/>
          <a:p>
            <a:r>
              <a:rPr lang="ko-KR" altLang="en-US" sz="24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⑤ </a:t>
            </a:r>
            <a:r>
              <a:rPr lang="en-US" altLang="ko-KR" sz="24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AWS</a:t>
            </a:r>
            <a:r>
              <a:rPr lang="ko-KR" altLang="en-US" sz="24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에서 </a:t>
            </a:r>
            <a:r>
              <a:rPr lang="ko-KR" altLang="en-US" sz="2400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인스턴스</a:t>
            </a:r>
            <a:r>
              <a:rPr lang="ko-KR" altLang="en-US" sz="24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 </a:t>
            </a:r>
            <a:r>
              <a:rPr lang="ko-KR" altLang="en-US" sz="24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생성</a:t>
            </a:r>
            <a:endParaRPr lang="ko-KR" altLang="en-US" sz="2400" dirty="0">
              <a:solidFill>
                <a:schemeClr val="accent1">
                  <a:lumMod val="20000"/>
                  <a:lumOff val="80000"/>
                </a:schemeClr>
              </a:solidFill>
              <a:latin typeface="+mn-ea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5356" y="0"/>
            <a:ext cx="4404674" cy="6858000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5527589" y="1249636"/>
            <a:ext cx="3155092" cy="2908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6750908" y="3169410"/>
            <a:ext cx="613719" cy="8012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5527589" y="6352976"/>
            <a:ext cx="3056238" cy="505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내용 개체 틀 2"/>
          <p:cNvSpPr txBox="1">
            <a:spLocks/>
          </p:cNvSpPr>
          <p:nvPr/>
        </p:nvSpPr>
        <p:spPr>
          <a:xfrm>
            <a:off x="1310717" y="3071707"/>
            <a:ext cx="3891645" cy="17978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000" dirty="0" err="1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인스턴스</a:t>
            </a: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 시작을 누르면 나오는</a:t>
            </a:r>
            <a:endParaRPr lang="en-US" altLang="ko-KR" sz="2000" dirty="0" smtClean="0">
              <a:solidFill>
                <a:schemeClr val="accent1">
                  <a:lumMod val="20000"/>
                  <a:lumOff val="80000"/>
                </a:schemeClr>
              </a:solidFill>
              <a:latin typeface="+mn-ea"/>
            </a:endParaRPr>
          </a:p>
          <a:p>
            <a:pPr marL="0" indent="0">
              <a:buNone/>
            </a:pP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첫 화면이다</a:t>
            </a:r>
            <a:endParaRPr lang="en-US" altLang="ko-KR" sz="2000" dirty="0" smtClean="0">
              <a:solidFill>
                <a:schemeClr val="accent1">
                  <a:lumMod val="20000"/>
                  <a:lumOff val="80000"/>
                </a:schemeClr>
              </a:solidFill>
              <a:latin typeface="+mn-ea"/>
            </a:endParaRPr>
          </a:p>
          <a:p>
            <a:pPr marL="0" indent="0">
              <a:buNone/>
            </a:pP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차례대로 이름과 설정들을 반영하고 </a:t>
            </a:r>
            <a:r>
              <a:rPr lang="ko-KR" altLang="en-US" sz="2000" dirty="0" err="1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인스턴스를</a:t>
            </a: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 생성해보자</a:t>
            </a:r>
            <a:endParaRPr lang="ko-KR" altLang="en-US" sz="2000" dirty="0">
              <a:solidFill>
                <a:schemeClr val="accent1">
                  <a:lumMod val="20000"/>
                  <a:lumOff val="8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154623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875</TotalTime>
  <Words>1550</Words>
  <Application>Microsoft Office PowerPoint</Application>
  <PresentationFormat>와이드스크린</PresentationFormat>
  <Paragraphs>291</Paragraphs>
  <Slides>42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42</vt:i4>
      </vt:variant>
    </vt:vector>
  </HeadingPairs>
  <TitlesOfParts>
    <vt:vector size="47" baseType="lpstr">
      <vt:lpstr>맑은 고딕</vt:lpstr>
      <vt:lpstr>Arial</vt:lpstr>
      <vt:lpstr>Calibri</vt:lpstr>
      <vt:lpstr>Calibri Light</vt:lpstr>
      <vt:lpstr>Office Theme</vt:lpstr>
      <vt:lpstr>리눅스 09강</vt:lpstr>
      <vt:lpstr>PowerPoint 프레젠테이션</vt:lpstr>
      <vt:lpstr>PowerPoint 프레젠테이션</vt:lpstr>
      <vt:lpstr>VM복제 실습하기</vt:lpstr>
      <vt:lpstr>VM복제 실습하기 </vt:lpstr>
      <vt:lpstr>AWS 실습하기</vt:lpstr>
      <vt:lpstr>AWS 실습하기</vt:lpstr>
      <vt:lpstr>AWS 실습하기</vt:lpstr>
      <vt:lpstr>AWS 실습하기</vt:lpstr>
      <vt:lpstr>AWS 실습하기</vt:lpstr>
      <vt:lpstr>AWS 실습하기</vt:lpstr>
      <vt:lpstr>AWS 실습하기</vt:lpstr>
      <vt:lpstr>AWS 실습하기</vt:lpstr>
      <vt:lpstr>AWS 실습하기</vt:lpstr>
      <vt:lpstr>AWS 실습하기</vt:lpstr>
      <vt:lpstr>AWS 실습하기</vt:lpstr>
      <vt:lpstr>AWS 실습하기</vt:lpstr>
      <vt:lpstr>AWS 실습하기</vt:lpstr>
      <vt:lpstr>AWS 실습하기</vt:lpstr>
      <vt:lpstr>AWS 실습하기</vt:lpstr>
      <vt:lpstr>AWS 실습하기</vt:lpstr>
      <vt:lpstr>Docker 실습하기</vt:lpstr>
      <vt:lpstr>Docker 실습하기</vt:lpstr>
      <vt:lpstr>Docker 실습하기</vt:lpstr>
      <vt:lpstr>Docker 실습하기</vt:lpstr>
      <vt:lpstr>Docker 실습하기</vt:lpstr>
      <vt:lpstr>Docker 실습하기</vt:lpstr>
      <vt:lpstr>Docker 실습하기</vt:lpstr>
      <vt:lpstr>Docker 실습하기</vt:lpstr>
      <vt:lpstr>Docker 실습하기</vt:lpstr>
      <vt:lpstr>Docker 실습하기 </vt:lpstr>
      <vt:lpstr>Docker 실습하기 </vt:lpstr>
      <vt:lpstr>Docker 실습하기 </vt:lpstr>
      <vt:lpstr>Docker 실습하기 </vt:lpstr>
      <vt:lpstr>Docker 실습하기</vt:lpstr>
      <vt:lpstr>Docker 실습하기</vt:lpstr>
      <vt:lpstr>Docker 실습하기</vt:lpstr>
      <vt:lpstr>Docker 실습하기</vt:lpstr>
      <vt:lpstr>Docker 실습하기</vt:lpstr>
      <vt:lpstr>Docker 실습하기</vt:lpstr>
      <vt:lpstr>Docker 실습하기</vt:lpstr>
      <vt:lpstr>Docker 실습하기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리눅스 09강</dc:title>
  <dc:creator>DataSWB</dc:creator>
  <cp:lastModifiedBy>DataSWB</cp:lastModifiedBy>
  <cp:revision>139</cp:revision>
  <dcterms:created xsi:type="dcterms:W3CDTF">2023-04-18T03:29:36Z</dcterms:created>
  <dcterms:modified xsi:type="dcterms:W3CDTF">2023-04-19T10:55:51Z</dcterms:modified>
</cp:coreProperties>
</file>